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62" r:id="rId2"/>
    <p:sldId id="259" r:id="rId3"/>
    <p:sldId id="258" r:id="rId4"/>
    <p:sldId id="266" r:id="rId5"/>
    <p:sldId id="264" r:id="rId6"/>
    <p:sldId id="265" r:id="rId7"/>
    <p:sldId id="261" r:id="rId8"/>
    <p:sldId id="260" r:id="rId9"/>
    <p:sldId id="257" r:id="rId10"/>
    <p:sldId id="325" r:id="rId11"/>
    <p:sldId id="267" r:id="rId12"/>
    <p:sldId id="268" r:id="rId13"/>
    <p:sldId id="271" r:id="rId14"/>
    <p:sldId id="269" r:id="rId15"/>
    <p:sldId id="272" r:id="rId16"/>
    <p:sldId id="276" r:id="rId17"/>
    <p:sldId id="277" r:id="rId18"/>
    <p:sldId id="273" r:id="rId19"/>
    <p:sldId id="278" r:id="rId20"/>
    <p:sldId id="274" r:id="rId21"/>
    <p:sldId id="275" r:id="rId22"/>
    <p:sldId id="282" r:id="rId23"/>
    <p:sldId id="316" r:id="rId24"/>
    <p:sldId id="280" r:id="rId25"/>
    <p:sldId id="326" r:id="rId26"/>
    <p:sldId id="285" r:id="rId27"/>
    <p:sldId id="284" r:id="rId28"/>
    <p:sldId id="286" r:id="rId29"/>
    <p:sldId id="287" r:id="rId30"/>
    <p:sldId id="315" r:id="rId31"/>
    <p:sldId id="322" r:id="rId32"/>
    <p:sldId id="320" r:id="rId33"/>
    <p:sldId id="314" r:id="rId34"/>
    <p:sldId id="313" r:id="rId35"/>
    <p:sldId id="317" r:id="rId36"/>
    <p:sldId id="318" r:id="rId37"/>
    <p:sldId id="319" r:id="rId38"/>
    <p:sldId id="324" r:id="rId39"/>
    <p:sldId id="323" r:id="rId40"/>
    <p:sldId id="288" r:id="rId41"/>
    <p:sldId id="289" r:id="rId42"/>
    <p:sldId id="290" r:id="rId43"/>
    <p:sldId id="291" r:id="rId44"/>
    <p:sldId id="292" r:id="rId45"/>
    <p:sldId id="293" r:id="rId46"/>
    <p:sldId id="294" r:id="rId47"/>
    <p:sldId id="295" r:id="rId48"/>
    <p:sldId id="297" r:id="rId49"/>
    <p:sldId id="300" r:id="rId50"/>
    <p:sldId id="302" r:id="rId51"/>
    <p:sldId id="303" r:id="rId52"/>
    <p:sldId id="327" r:id="rId53"/>
    <p:sldId id="305" r:id="rId54"/>
    <p:sldId id="311" r:id="rId55"/>
    <p:sldId id="309" r:id="rId56"/>
    <p:sldId id="328" r:id="rId57"/>
    <p:sldId id="32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6" autoAdjust="0"/>
    <p:restoredTop sz="93447" autoAdjust="0"/>
  </p:normalViewPr>
  <p:slideViewPr>
    <p:cSldViewPr snapToGrid="0">
      <p:cViewPr varScale="1">
        <p:scale>
          <a:sx n="66" d="100"/>
          <a:sy n="66" d="100"/>
        </p:scale>
        <p:origin x="652"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ma Alsagaf" userId="ef587b5e-378a-4bb3-aa9f-3c15b98138a4" providerId="ADAL" clId="{890D6534-12FC-41A5-8DFB-3D222BE380F6}"/>
    <pc:docChg chg="undo custSel mod addSld delSld modSld modMainMaster">
      <pc:chgData name="Fatma Alsagaf" userId="ef587b5e-378a-4bb3-aa9f-3c15b98138a4" providerId="ADAL" clId="{890D6534-12FC-41A5-8DFB-3D222BE380F6}" dt="2025-11-19T16:38:41.207" v="10" actId="478"/>
      <pc:docMkLst>
        <pc:docMk/>
      </pc:docMkLst>
      <pc:sldChg chg="addSp delSp modSp mod">
        <pc:chgData name="Fatma Alsagaf" userId="ef587b5e-378a-4bb3-aa9f-3c15b98138a4" providerId="ADAL" clId="{890D6534-12FC-41A5-8DFB-3D222BE380F6}" dt="2025-11-19T16:38:14.511" v="5" actId="478"/>
        <pc:sldMkLst>
          <pc:docMk/>
          <pc:sldMk cId="3350312607" sldId="257"/>
        </pc:sldMkLst>
        <pc:spChg chg="add mod">
          <ac:chgData name="Fatma Alsagaf" userId="ef587b5e-378a-4bb3-aa9f-3c15b98138a4" providerId="ADAL" clId="{890D6534-12FC-41A5-8DFB-3D222BE380F6}" dt="2025-11-19T16:38:14.511" v="5" actId="478"/>
          <ac:spMkLst>
            <pc:docMk/>
            <pc:sldMk cId="3350312607" sldId="257"/>
            <ac:spMk id="5" creationId="{BE16092E-58B1-D19A-FE86-DC8AD500A7B4}"/>
          </ac:spMkLst>
        </pc:spChg>
        <pc:picChg chg="del">
          <ac:chgData name="Fatma Alsagaf" userId="ef587b5e-378a-4bb3-aa9f-3c15b98138a4" providerId="ADAL" clId="{890D6534-12FC-41A5-8DFB-3D222BE380F6}" dt="2025-11-19T16:38:14.511" v="5" actId="478"/>
          <ac:picMkLst>
            <pc:docMk/>
            <pc:sldMk cId="3350312607" sldId="257"/>
            <ac:picMk id="4" creationId="{00000000-0000-0000-0000-000000000000}"/>
          </ac:picMkLst>
        </pc:picChg>
      </pc:sldChg>
      <pc:sldChg chg="addSp delSp modSp mod">
        <pc:chgData name="Fatma Alsagaf" userId="ef587b5e-378a-4bb3-aa9f-3c15b98138a4" providerId="ADAL" clId="{890D6534-12FC-41A5-8DFB-3D222BE380F6}" dt="2025-11-19T16:38:12.114" v="4" actId="478"/>
        <pc:sldMkLst>
          <pc:docMk/>
          <pc:sldMk cId="704808876" sldId="260"/>
        </pc:sldMkLst>
        <pc:spChg chg="add mod">
          <ac:chgData name="Fatma Alsagaf" userId="ef587b5e-378a-4bb3-aa9f-3c15b98138a4" providerId="ADAL" clId="{890D6534-12FC-41A5-8DFB-3D222BE380F6}" dt="2025-11-19T16:38:12.114" v="4" actId="478"/>
          <ac:spMkLst>
            <pc:docMk/>
            <pc:sldMk cId="704808876" sldId="260"/>
            <ac:spMk id="6" creationId="{86E323C2-EC97-951D-9A40-C61EC0EEB7F6}"/>
          </ac:spMkLst>
        </pc:spChg>
        <pc:picChg chg="del">
          <ac:chgData name="Fatma Alsagaf" userId="ef587b5e-378a-4bb3-aa9f-3c15b98138a4" providerId="ADAL" clId="{890D6534-12FC-41A5-8DFB-3D222BE380F6}" dt="2025-11-19T16:38:12.114" v="4" actId="478"/>
          <ac:picMkLst>
            <pc:docMk/>
            <pc:sldMk cId="704808876" sldId="260"/>
            <ac:picMk id="4" creationId="{00000000-0000-0000-0000-000000000000}"/>
          </ac:picMkLst>
        </pc:picChg>
      </pc:sldChg>
      <pc:sldChg chg="addSp delSp modSp mod">
        <pc:chgData name="Fatma Alsagaf" userId="ef587b5e-378a-4bb3-aa9f-3c15b98138a4" providerId="ADAL" clId="{890D6534-12FC-41A5-8DFB-3D222BE380F6}" dt="2025-11-19T16:38:05.619" v="0" actId="478"/>
        <pc:sldMkLst>
          <pc:docMk/>
          <pc:sldMk cId="986066349" sldId="264"/>
        </pc:sldMkLst>
        <pc:spChg chg="add mod">
          <ac:chgData name="Fatma Alsagaf" userId="ef587b5e-378a-4bb3-aa9f-3c15b98138a4" providerId="ADAL" clId="{890D6534-12FC-41A5-8DFB-3D222BE380F6}" dt="2025-11-19T16:38:05.619" v="0" actId="478"/>
          <ac:spMkLst>
            <pc:docMk/>
            <pc:sldMk cId="986066349" sldId="264"/>
            <ac:spMk id="6" creationId="{4CB947AC-AE40-99FA-1DF9-B133E00C38C7}"/>
          </ac:spMkLst>
        </pc:spChg>
        <pc:picChg chg="del">
          <ac:chgData name="Fatma Alsagaf" userId="ef587b5e-378a-4bb3-aa9f-3c15b98138a4" providerId="ADAL" clId="{890D6534-12FC-41A5-8DFB-3D222BE380F6}" dt="2025-11-19T16:38:05.619" v="0" actId="478"/>
          <ac:picMkLst>
            <pc:docMk/>
            <pc:sldMk cId="986066349" sldId="264"/>
            <ac:picMk id="4" creationId="{00000000-0000-0000-0000-000000000000}"/>
          </ac:picMkLst>
        </pc:picChg>
      </pc:sldChg>
      <pc:sldChg chg="addSp delSp modSp mod">
        <pc:chgData name="Fatma Alsagaf" userId="ef587b5e-378a-4bb3-aa9f-3c15b98138a4" providerId="ADAL" clId="{890D6534-12FC-41A5-8DFB-3D222BE380F6}" dt="2025-11-19T16:38:08.300" v="1" actId="478"/>
        <pc:sldMkLst>
          <pc:docMk/>
          <pc:sldMk cId="1943676683" sldId="265"/>
        </pc:sldMkLst>
        <pc:spChg chg="add mod">
          <ac:chgData name="Fatma Alsagaf" userId="ef587b5e-378a-4bb3-aa9f-3c15b98138a4" providerId="ADAL" clId="{890D6534-12FC-41A5-8DFB-3D222BE380F6}" dt="2025-11-19T16:38:08.300" v="1" actId="478"/>
          <ac:spMkLst>
            <pc:docMk/>
            <pc:sldMk cId="1943676683" sldId="265"/>
            <ac:spMk id="6" creationId="{E62B4007-B96D-7735-CABB-E6B110A3CBE3}"/>
          </ac:spMkLst>
        </pc:spChg>
        <pc:picChg chg="del">
          <ac:chgData name="Fatma Alsagaf" userId="ef587b5e-378a-4bb3-aa9f-3c15b98138a4" providerId="ADAL" clId="{890D6534-12FC-41A5-8DFB-3D222BE380F6}" dt="2025-11-19T16:38:08.300" v="1" actId="478"/>
          <ac:picMkLst>
            <pc:docMk/>
            <pc:sldMk cId="1943676683" sldId="265"/>
            <ac:picMk id="4" creationId="{00000000-0000-0000-0000-000000000000}"/>
          </ac:picMkLst>
        </pc:picChg>
      </pc:sldChg>
      <pc:sldChg chg="add del">
        <pc:chgData name="Fatma Alsagaf" userId="ef587b5e-378a-4bb3-aa9f-3c15b98138a4" providerId="ADAL" clId="{890D6534-12FC-41A5-8DFB-3D222BE380F6}" dt="2025-11-19T16:38:19.190" v="7" actId="47"/>
        <pc:sldMkLst>
          <pc:docMk/>
          <pc:sldMk cId="502715525" sldId="267"/>
        </pc:sldMkLst>
      </pc:sldChg>
      <pc:sldChg chg="addSp delSp modSp mod delAnim">
        <pc:chgData name="Fatma Alsagaf" userId="ef587b5e-378a-4bb3-aa9f-3c15b98138a4" providerId="ADAL" clId="{890D6534-12FC-41A5-8DFB-3D222BE380F6}" dt="2025-11-19T16:38:26.840" v="9" actId="478"/>
        <pc:sldMkLst>
          <pc:docMk/>
          <pc:sldMk cId="31047306" sldId="280"/>
        </pc:sldMkLst>
        <pc:spChg chg="add mod">
          <ac:chgData name="Fatma Alsagaf" userId="ef587b5e-378a-4bb3-aa9f-3c15b98138a4" providerId="ADAL" clId="{890D6534-12FC-41A5-8DFB-3D222BE380F6}" dt="2025-11-19T16:38:26.840" v="9" actId="478"/>
          <ac:spMkLst>
            <pc:docMk/>
            <pc:sldMk cId="31047306" sldId="280"/>
            <ac:spMk id="4" creationId="{F6800DD8-C48E-719F-B994-7B148B8A9941}"/>
          </ac:spMkLst>
        </pc:spChg>
        <pc:picChg chg="del">
          <ac:chgData name="Fatma Alsagaf" userId="ef587b5e-378a-4bb3-aa9f-3c15b98138a4" providerId="ADAL" clId="{890D6534-12FC-41A5-8DFB-3D222BE380F6}" dt="2025-11-19T16:38:26.840" v="9" actId="478"/>
          <ac:picMkLst>
            <pc:docMk/>
            <pc:sldMk cId="31047306" sldId="280"/>
            <ac:picMk id="6" creationId="{BF1921AC-357E-899F-EF03-F04651A3C3BC}"/>
          </ac:picMkLst>
        </pc:picChg>
      </pc:sldChg>
      <pc:sldChg chg="addSp delSp modSp mod delAnim">
        <pc:chgData name="Fatma Alsagaf" userId="ef587b5e-378a-4bb3-aa9f-3c15b98138a4" providerId="ADAL" clId="{890D6534-12FC-41A5-8DFB-3D222BE380F6}" dt="2025-11-19T16:38:24.596" v="8" actId="478"/>
        <pc:sldMkLst>
          <pc:docMk/>
          <pc:sldMk cId="123107169" sldId="326"/>
        </pc:sldMkLst>
        <pc:spChg chg="add mod">
          <ac:chgData name="Fatma Alsagaf" userId="ef587b5e-378a-4bb3-aa9f-3c15b98138a4" providerId="ADAL" clId="{890D6534-12FC-41A5-8DFB-3D222BE380F6}" dt="2025-11-19T16:38:24.596" v="8" actId="478"/>
          <ac:spMkLst>
            <pc:docMk/>
            <pc:sldMk cId="123107169" sldId="326"/>
            <ac:spMk id="4" creationId="{C69D1F63-D05C-70BA-D43C-2093A8325A32}"/>
          </ac:spMkLst>
        </pc:spChg>
        <pc:picChg chg="del">
          <ac:chgData name="Fatma Alsagaf" userId="ef587b5e-378a-4bb3-aa9f-3c15b98138a4" providerId="ADAL" clId="{890D6534-12FC-41A5-8DFB-3D222BE380F6}" dt="2025-11-19T16:38:24.596" v="8" actId="478"/>
          <ac:picMkLst>
            <pc:docMk/>
            <pc:sldMk cId="123107169" sldId="326"/>
            <ac:picMk id="5" creationId="{00000000-0000-0000-0000-000000000000}"/>
          </ac:picMkLst>
        </pc:picChg>
      </pc:sldChg>
      <pc:sldChg chg="addSp delSp modSp mod delAnim">
        <pc:chgData name="Fatma Alsagaf" userId="ef587b5e-378a-4bb3-aa9f-3c15b98138a4" providerId="ADAL" clId="{890D6534-12FC-41A5-8DFB-3D222BE380F6}" dt="2025-11-19T16:38:41.207" v="10" actId="478"/>
        <pc:sldMkLst>
          <pc:docMk/>
          <pc:sldMk cId="3374884871" sldId="327"/>
        </pc:sldMkLst>
        <pc:spChg chg="add mod">
          <ac:chgData name="Fatma Alsagaf" userId="ef587b5e-378a-4bb3-aa9f-3c15b98138a4" providerId="ADAL" clId="{890D6534-12FC-41A5-8DFB-3D222BE380F6}" dt="2025-11-19T16:38:41.207" v="10" actId="478"/>
          <ac:spMkLst>
            <pc:docMk/>
            <pc:sldMk cId="3374884871" sldId="327"/>
            <ac:spMk id="5" creationId="{00716888-4734-3396-8E4A-BFAE1DA133FE}"/>
          </ac:spMkLst>
        </pc:spChg>
        <pc:picChg chg="del">
          <ac:chgData name="Fatma Alsagaf" userId="ef587b5e-378a-4bb3-aa9f-3c15b98138a4" providerId="ADAL" clId="{890D6534-12FC-41A5-8DFB-3D222BE380F6}" dt="2025-11-19T16:38:41.207" v="10" actId="478"/>
          <ac:picMkLst>
            <pc:docMk/>
            <pc:sldMk cId="3374884871" sldId="327"/>
            <ac:picMk id="4" creationId="{00000000-0000-0000-0000-000000000000}"/>
          </ac:picMkLst>
        </pc:picChg>
      </pc:sldChg>
      <pc:sldMasterChg chg="addSp mod">
        <pc:chgData name="Fatma Alsagaf" userId="ef587b5e-378a-4bb3-aa9f-3c15b98138a4" providerId="ADAL" clId="{890D6534-12FC-41A5-8DFB-3D222BE380F6}" dt="2025-11-19T16:38:09.559" v="2" actId="33475"/>
        <pc:sldMasterMkLst>
          <pc:docMk/>
          <pc:sldMasterMk cId="3891355097" sldId="2147483648"/>
        </pc:sldMasterMkLst>
        <pc:spChg chg="add">
          <ac:chgData name="Fatma Alsagaf" userId="ef587b5e-378a-4bb3-aa9f-3c15b98138a4" providerId="ADAL" clId="{890D6534-12FC-41A5-8DFB-3D222BE380F6}" dt="2025-11-19T16:38:09.559" v="2" actId="33475"/>
          <ac:spMkLst>
            <pc:docMk/>
            <pc:sldMasterMk cId="3891355097" sldId="2147483648"/>
            <ac:spMk id="8" creationId="{7836FA7F-4477-A0B2-1552-46E4648B589B}"/>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0C99F-3909-457D-9A2D-61CEBAA39571}" type="datetimeFigureOut">
              <a:rPr lang="en-US" smtClean="0"/>
              <a:t>19/11/2025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E1E62-BE83-4B62-A391-0685F6658B8A}" type="slidenum">
              <a:rPr lang="en-US" smtClean="0"/>
              <a:t>‹#›</a:t>
            </a:fld>
            <a:endParaRPr lang="en-US"/>
          </a:p>
        </p:txBody>
      </p:sp>
    </p:spTree>
    <p:extLst>
      <p:ext uri="{BB962C8B-B14F-4D97-AF65-F5344CB8AC3E}">
        <p14:creationId xmlns:p14="http://schemas.microsoft.com/office/powerpoint/2010/main" val="3898947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witter.com/intent/tweet?url=http%3A%2F%2Fwww.forbes.com%2Fsites%2Famymorin%2F2015%2F01%2F10%2F5-ways-to-stop-giving-negative-people-too-much-power-in-your-life%2F&amp;text=Negative%20people%20should%20get%C2%A0the%20least%20of%20our%20time%20and%20energy%20yet%20we%20often%20give%20them%20the%20most%20attention%20%40AmyMorinLCSW"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forbes.com/companies/seek/"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lifehack.org/599957/50-free-online-resources-for-self-motivated-learners"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www.lifehack.org/823345/learn-a-new-language" TargetMode="External"/><Relationship Id="rId5" Type="http://schemas.openxmlformats.org/officeDocument/2006/relationships/hyperlink" Target="https://www.lifehack.org/810923/what-is-creativity" TargetMode="External"/><Relationship Id="rId4" Type="http://schemas.openxmlformats.org/officeDocument/2006/relationships/hyperlink" Target="https://www.lifehack.org/cours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1</a:t>
            </a:fld>
            <a:endParaRPr lang="en-US"/>
          </a:p>
        </p:txBody>
      </p:sp>
    </p:spTree>
    <p:extLst>
      <p:ext uri="{BB962C8B-B14F-4D97-AF65-F5344CB8AC3E}">
        <p14:creationId xmlns:p14="http://schemas.microsoft.com/office/powerpoint/2010/main" val="1016610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These successes are due to the wise foundations laid down by the leadership of the founding fathers of the country. Their visions have been carried into the present day.</a:t>
            </a:r>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His Highness Sheikh Mohammed bin Rashid Al </a:t>
            </a:r>
            <a:r>
              <a:rPr lang="en-US" dirty="0" err="1"/>
              <a:t>Maktoum</a:t>
            </a:r>
            <a:r>
              <a:rPr lang="en-US" dirty="0"/>
              <a:t>, Vice-President and Prime Minister of the UAE and Ruler of Dubai</a:t>
            </a:r>
            <a:r>
              <a:rPr lang="en-US" baseline="0" dirty="0"/>
              <a:t> said “ Impossible…</a:t>
            </a: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And We have every</a:t>
            </a:r>
            <a:r>
              <a:rPr lang="en-US" baseline="0" dirty="0"/>
              <a:t> right to dream to be among the best countries in the world. Lets look at a short video of his journey and a glimpse of his mindset and vision and how they make it possible.</a:t>
            </a:r>
          </a:p>
        </p:txBody>
      </p:sp>
      <p:sp>
        <p:nvSpPr>
          <p:cNvPr id="4" name="Slide Number Placeholder 3"/>
          <p:cNvSpPr>
            <a:spLocks noGrp="1"/>
          </p:cNvSpPr>
          <p:nvPr>
            <p:ph type="sldNum" sz="quarter" idx="10"/>
          </p:nvPr>
        </p:nvSpPr>
        <p:spPr/>
        <p:txBody>
          <a:bodyPr/>
          <a:lstStyle/>
          <a:p>
            <a:fld id="{A27E1E62-BE83-4B62-A391-0685F6658B8A}" type="slidenum">
              <a:rPr lang="en-US" smtClean="0"/>
              <a:t>23</a:t>
            </a:fld>
            <a:endParaRPr lang="en-US"/>
          </a:p>
        </p:txBody>
      </p:sp>
    </p:spTree>
    <p:extLst>
      <p:ext uri="{BB962C8B-B14F-4D97-AF65-F5344CB8AC3E}">
        <p14:creationId xmlns:p14="http://schemas.microsoft.com/office/powerpoint/2010/main" val="223981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p>
        </p:txBody>
      </p:sp>
      <p:sp>
        <p:nvSpPr>
          <p:cNvPr id="4" name="Slide Number Placeholder 3"/>
          <p:cNvSpPr>
            <a:spLocks noGrp="1"/>
          </p:cNvSpPr>
          <p:nvPr>
            <p:ph type="sldNum" sz="quarter" idx="10"/>
          </p:nvPr>
        </p:nvSpPr>
        <p:spPr/>
        <p:txBody>
          <a:bodyPr/>
          <a:lstStyle/>
          <a:p>
            <a:fld id="{A27E1E62-BE83-4B62-A391-0685F6658B8A}" type="slidenum">
              <a:rPr lang="en-US" smtClean="0"/>
              <a:t>24</a:t>
            </a:fld>
            <a:endParaRPr lang="en-US"/>
          </a:p>
        </p:txBody>
      </p:sp>
    </p:spTree>
    <p:extLst>
      <p:ext uri="{BB962C8B-B14F-4D97-AF65-F5344CB8AC3E}">
        <p14:creationId xmlns:p14="http://schemas.microsoft.com/office/powerpoint/2010/main" val="2743504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UAE now stands among the most advanced nations in the world. It’s all because they had a vision. They rose to the challenge of building a modern and progressive nation. They turned their vision into reality.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Their leadership firmly believes that development is an ongoing process guided by an innovative vision capable of meeting challenges. “Nothing is impossible for the UAE”</a:t>
            </a:r>
          </a:p>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25</a:t>
            </a:fld>
            <a:endParaRPr lang="en-US"/>
          </a:p>
        </p:txBody>
      </p:sp>
    </p:spTree>
    <p:extLst>
      <p:ext uri="{BB962C8B-B14F-4D97-AF65-F5344CB8AC3E}">
        <p14:creationId xmlns:p14="http://schemas.microsoft.com/office/powerpoint/2010/main" val="2743504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26</a:t>
            </a:fld>
            <a:endParaRPr lang="en-US"/>
          </a:p>
        </p:txBody>
      </p:sp>
    </p:spTree>
    <p:extLst>
      <p:ext uri="{BB962C8B-B14F-4D97-AF65-F5344CB8AC3E}">
        <p14:creationId xmlns:p14="http://schemas.microsoft.com/office/powerpoint/2010/main" val="4043510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27</a:t>
            </a:fld>
            <a:endParaRPr lang="en-US"/>
          </a:p>
        </p:txBody>
      </p:sp>
    </p:spTree>
    <p:extLst>
      <p:ext uri="{BB962C8B-B14F-4D97-AF65-F5344CB8AC3E}">
        <p14:creationId xmlns:p14="http://schemas.microsoft.com/office/powerpoint/2010/main" val="914254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28</a:t>
            </a:fld>
            <a:endParaRPr lang="en-US"/>
          </a:p>
        </p:txBody>
      </p:sp>
    </p:spTree>
    <p:extLst>
      <p:ext uri="{BB962C8B-B14F-4D97-AF65-F5344CB8AC3E}">
        <p14:creationId xmlns:p14="http://schemas.microsoft.com/office/powerpoint/2010/main" val="3947731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29</a:t>
            </a:fld>
            <a:endParaRPr lang="en-US"/>
          </a:p>
        </p:txBody>
      </p:sp>
    </p:spTree>
    <p:extLst>
      <p:ext uri="{BB962C8B-B14F-4D97-AF65-F5344CB8AC3E}">
        <p14:creationId xmlns:p14="http://schemas.microsoft.com/office/powerpoint/2010/main" val="383310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33</a:t>
            </a:fld>
            <a:endParaRPr lang="en-US"/>
          </a:p>
        </p:txBody>
      </p:sp>
    </p:spTree>
    <p:extLst>
      <p:ext uri="{BB962C8B-B14F-4D97-AF65-F5344CB8AC3E}">
        <p14:creationId xmlns:p14="http://schemas.microsoft.com/office/powerpoint/2010/main" val="354933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34</a:t>
            </a:fld>
            <a:endParaRPr lang="en-US"/>
          </a:p>
        </p:txBody>
      </p:sp>
    </p:spTree>
    <p:extLst>
      <p:ext uri="{BB962C8B-B14F-4D97-AF65-F5344CB8AC3E}">
        <p14:creationId xmlns:p14="http://schemas.microsoft.com/office/powerpoint/2010/main" val="3630526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37</a:t>
            </a:fld>
            <a:endParaRPr lang="en-US"/>
          </a:p>
        </p:txBody>
      </p:sp>
    </p:spTree>
    <p:extLst>
      <p:ext uri="{BB962C8B-B14F-4D97-AF65-F5344CB8AC3E}">
        <p14:creationId xmlns:p14="http://schemas.microsoft.com/office/powerpoint/2010/main" val="1743790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2</a:t>
            </a:fld>
            <a:endParaRPr lang="en-US"/>
          </a:p>
        </p:txBody>
      </p:sp>
    </p:spTree>
    <p:extLst>
      <p:ext uri="{BB962C8B-B14F-4D97-AF65-F5344CB8AC3E}">
        <p14:creationId xmlns:p14="http://schemas.microsoft.com/office/powerpoint/2010/main" val="134123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kern="100" dirty="0">
              <a:solidFill>
                <a:schemeClr val="bg1"/>
              </a:solidFill>
              <a:effectLst/>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27E1E62-BE83-4B62-A391-0685F6658B8A}" type="slidenum">
              <a:rPr lang="en-US" smtClean="0"/>
              <a:t>38</a:t>
            </a:fld>
            <a:endParaRPr lang="en-US"/>
          </a:p>
        </p:txBody>
      </p:sp>
    </p:spTree>
    <p:extLst>
      <p:ext uri="{BB962C8B-B14F-4D97-AF65-F5344CB8AC3E}">
        <p14:creationId xmlns:p14="http://schemas.microsoft.com/office/powerpoint/2010/main" val="219852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41</a:t>
            </a:fld>
            <a:endParaRPr lang="en-US"/>
          </a:p>
        </p:txBody>
      </p:sp>
    </p:spTree>
    <p:extLst>
      <p:ext uri="{BB962C8B-B14F-4D97-AF65-F5344CB8AC3E}">
        <p14:creationId xmlns:p14="http://schemas.microsoft.com/office/powerpoint/2010/main" val="2070850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42</a:t>
            </a:fld>
            <a:endParaRPr lang="en-US"/>
          </a:p>
        </p:txBody>
      </p:sp>
    </p:spTree>
    <p:extLst>
      <p:ext uri="{BB962C8B-B14F-4D97-AF65-F5344CB8AC3E}">
        <p14:creationId xmlns:p14="http://schemas.microsoft.com/office/powerpoint/2010/main" val="184488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43</a:t>
            </a:fld>
            <a:endParaRPr lang="en-US"/>
          </a:p>
        </p:txBody>
      </p:sp>
    </p:spTree>
    <p:extLst>
      <p:ext uri="{BB962C8B-B14F-4D97-AF65-F5344CB8AC3E}">
        <p14:creationId xmlns:p14="http://schemas.microsoft.com/office/powerpoint/2010/main" val="1113735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27E1E62-BE83-4B62-A391-0685F6658B8A}" type="slidenum">
              <a:rPr lang="en-US" smtClean="0"/>
              <a:t>44</a:t>
            </a:fld>
            <a:endParaRPr lang="en-US"/>
          </a:p>
        </p:txBody>
      </p:sp>
    </p:spTree>
    <p:extLst>
      <p:ext uri="{BB962C8B-B14F-4D97-AF65-F5344CB8AC3E}">
        <p14:creationId xmlns:p14="http://schemas.microsoft.com/office/powerpoint/2010/main" val="2002100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been said that one bad apple can spoil the whole bunch and often, that applies to the business environment. It's usually easy to identify that Negative Nancy or Debbie Downer who wreak havoc on morale. Their bad attitudes, catastrophic thinking, and fatalistic outlooks can infiltrate the ranks and spread like an epidemic.</a:t>
            </a:r>
          </a:p>
          <a:p>
            <a:r>
              <a:rPr lang="en-US" sz="1200" b="0" i="0" kern="1200" dirty="0">
                <a:solidFill>
                  <a:schemeClr val="tx1"/>
                </a:solidFill>
                <a:effectLst/>
                <a:latin typeface="+mn-lt"/>
                <a:ea typeface="+mn-ea"/>
                <a:cs typeface="+mn-cs"/>
              </a:rPr>
              <a:t>Negative people can also cause problems for us on an individual level. Perhaps it's that vendor who causes you to grit your teeth. Or maybe it's a colleague whom you avoid at all costs. It's important to recognize when these negative individuals intrude in your life in an unwelcome manner.</a:t>
            </a:r>
          </a:p>
          <a:p>
            <a:r>
              <a:rPr lang="en-US" sz="1200" b="0" i="0" kern="1200" dirty="0">
                <a:solidFill>
                  <a:schemeClr val="tx1"/>
                </a:solidFill>
                <a:effectLst/>
                <a:latin typeface="+mn-lt"/>
                <a:ea typeface="+mn-ea"/>
                <a:cs typeface="+mn-cs"/>
              </a:rPr>
              <a:t>Sometimes, we unknowingly give toxic individuals influence over our thoughts, behaviors, and feelings. Whether you spend two hours complaining about that boss you don't like, or you let an angry customer ruin your day, it's important to regain your personal power.</a:t>
            </a:r>
          </a:p>
          <a:p>
            <a:r>
              <a:rPr lang="en-US" sz="1200" b="0" i="0" kern="1200" dirty="0">
                <a:solidFill>
                  <a:schemeClr val="tx1"/>
                </a:solidFill>
                <a:effectLst/>
                <a:latin typeface="+mn-lt"/>
                <a:ea typeface="+mn-ea"/>
                <a:cs typeface="+mn-cs"/>
              </a:rPr>
              <a:t>Here are five strategies to take back you power and reduce the detrimental impact negative people have in your life:</a:t>
            </a:r>
          </a:p>
          <a:p>
            <a:r>
              <a:rPr lang="en-US" dirty="0"/>
              <a:t>1.</a:t>
            </a:r>
            <a:r>
              <a:rPr lang="en-US" baseline="0" dirty="0"/>
              <a:t> </a:t>
            </a:r>
            <a:r>
              <a:rPr lang="en-US" dirty="0"/>
              <a:t>Guard your time</a:t>
            </a:r>
          </a:p>
          <a:p>
            <a:r>
              <a:rPr lang="en-US" sz="1200" b="0" i="0" kern="1200" dirty="0">
                <a:solidFill>
                  <a:schemeClr val="tx1"/>
                </a:solidFill>
                <a:effectLst/>
                <a:latin typeface="+mn-lt"/>
                <a:ea typeface="+mn-ea"/>
                <a:cs typeface="+mn-cs"/>
              </a:rPr>
              <a:t>Negative people can monopolize your time - even when they're not with you - if you’re not careful. It's easy to spend two hours dreading a one hour meeting with a negative person. Combine that with two hours of venting to a co-worker after the meeting, and you've just given that person five precious hours of your time.</a:t>
            </a:r>
          </a:p>
          <a:p>
            <a:r>
              <a:rPr lang="en-US" sz="1200" b="0" i="0" kern="1200" dirty="0">
                <a:solidFill>
                  <a:schemeClr val="tx1"/>
                </a:solidFill>
                <a:effectLst/>
                <a:latin typeface="+mn-lt"/>
                <a:ea typeface="+mn-ea"/>
                <a:cs typeface="+mn-cs"/>
              </a:rPr>
              <a:t>Don’t allow negative people to steal your time and energy. Rather than complain about people you don't enjoy, choose to strike up conversations about pleasurable topics. Similarly, instead of spending your commute thinking about how much you dislike that person you have to work with, turn on the radio and listen to music that reduces your stress. Take back your power by limiting the amount of time you spend talking about, thinking about, and worrying about unpleasant people.</a:t>
            </a:r>
          </a:p>
          <a:p>
            <a:r>
              <a:rPr lang="en-US" sz="1200" b="0" i="0" u="none" strike="noStrike" kern="1200" dirty="0">
                <a:solidFill>
                  <a:schemeClr val="tx1"/>
                </a:solidFill>
                <a:effectLst/>
                <a:latin typeface="+mn-lt"/>
                <a:ea typeface="+mn-ea"/>
                <a:cs typeface="+mn-cs"/>
                <a:hlinkClick r:id="rId3"/>
              </a:rPr>
              <a:t>Negative people should get the least of our time and energy, yet we often give them the most attention.</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Choose Your Attitude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Spending time with negative people can be the fastest way to ruin a good mood. Their pessimistic outlooks and gloomy attitude can decrease our motivation and change the way we feel. But allowing a negative person to dictate your emotions gives them too much power in your life.</a:t>
            </a:r>
          </a:p>
          <a:p>
            <a:r>
              <a:rPr lang="en-US" sz="1200" b="0" i="0" kern="1200" dirty="0">
                <a:solidFill>
                  <a:schemeClr val="tx1"/>
                </a:solidFill>
                <a:effectLst/>
                <a:latin typeface="+mn-lt"/>
                <a:ea typeface="+mn-ea"/>
                <a:cs typeface="+mn-cs"/>
              </a:rPr>
              <a:t>Make a conscious effort to choose your attitude. Create a mantra, such as, “I’m going to stay positive today despite the people around me,” and repeat it often to help you stay on track. Take a deep breath and decide that you're going to make it a great day, despite what others say or do.</a:t>
            </a:r>
          </a:p>
          <a:p>
            <a:r>
              <a:rPr lang="en-US" sz="1200" b="1" i="0" kern="1200" dirty="0">
                <a:solidFill>
                  <a:schemeClr val="tx1"/>
                </a:solidFill>
                <a:effectLst/>
                <a:latin typeface="+mn-lt"/>
                <a:ea typeface="+mn-ea"/>
                <a:cs typeface="+mn-cs"/>
              </a:rPr>
              <a:t>3. Refocus Your Thoughts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Negative people often influence what we think about. Perhaps you're so distracted by your colleague's know-it-all attitude that you can't contribute productively to the meeting. Or, rather than think about how to improve your performance, you spend more time thinking about how upset you'll be if that unpleasant co-worker gets a promotion.</a:t>
            </a:r>
          </a:p>
          <a:p>
            <a:r>
              <a:rPr lang="en-US" sz="1200" b="0" i="0" kern="1200" dirty="0">
                <a:solidFill>
                  <a:schemeClr val="tx1"/>
                </a:solidFill>
                <a:effectLst/>
                <a:latin typeface="+mn-lt"/>
                <a:ea typeface="+mn-ea"/>
                <a:cs typeface="+mn-cs"/>
              </a:rPr>
              <a:t>Pay attention to how your thoughts change when you're faced with negative people. The more time you spend dreading, fretting, worrying, and rehashing, the less time you'll have to devote to more productive things. Make a conscious effort to reduce the amount of mental energy you expend on negative people.</a:t>
            </a:r>
          </a:p>
          <a:p>
            <a:r>
              <a:rPr lang="en-US" sz="1200" b="1" i="0" kern="1200" dirty="0">
                <a:solidFill>
                  <a:schemeClr val="tx1"/>
                </a:solidFill>
                <a:effectLst/>
                <a:latin typeface="+mn-lt"/>
                <a:ea typeface="+mn-ea"/>
                <a:cs typeface="+mn-cs"/>
              </a:rPr>
              <a:t>4. Choose to Behave Productively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Negative people can bring out the worst in us if we're not careful. Sometimes certain pessimists seem to have the power to raise our blood pressure, for one reason or another.  A normally calm, mild-mannered person may resort to yelling when he can’t take one more second of negativity. Or, after being surrounded by negative co-workers for hours, an optimist may find herself convincing others that the company's future is doomed.</a:t>
            </a:r>
          </a:p>
          <a:p>
            <a:r>
              <a:rPr lang="en-US" sz="1200" b="0" i="0" kern="1200" dirty="0">
                <a:solidFill>
                  <a:schemeClr val="tx1"/>
                </a:solidFill>
                <a:effectLst/>
                <a:latin typeface="+mn-lt"/>
                <a:ea typeface="+mn-ea"/>
                <a:cs typeface="+mn-cs"/>
              </a:rPr>
              <a:t>Although it can be tempting to say, “She </a:t>
            </a:r>
            <a:r>
              <a:rPr lang="en-US" sz="1200" b="0" i="1" kern="1200" dirty="0">
                <a:solidFill>
                  <a:schemeClr val="tx1"/>
                </a:solidFill>
                <a:effectLst/>
                <a:latin typeface="+mn-lt"/>
                <a:ea typeface="+mn-ea"/>
                <a:cs typeface="+mn-cs"/>
              </a:rPr>
              <a:t>makes</a:t>
            </a:r>
            <a:r>
              <a:rPr lang="en-US" sz="1200" b="0" i="0" kern="1200" dirty="0">
                <a:solidFill>
                  <a:schemeClr val="tx1"/>
                </a:solidFill>
                <a:effectLst/>
                <a:latin typeface="+mn-lt"/>
                <a:ea typeface="+mn-ea"/>
                <a:cs typeface="+mn-cs"/>
              </a:rPr>
              <a:t> me so mad,” blaming others for your conduct gives them more power. When you act in a manner that isn’t consistent with your usual behavior, accept responsibility for it. Commit to controlling your emotional reactivity and staying true to your values, despite your circumstances.</a:t>
            </a:r>
          </a:p>
          <a:p>
            <a:r>
              <a:rPr lang="en-US" sz="1200" b="1" i="0" kern="1200" dirty="0">
                <a:solidFill>
                  <a:schemeClr val="tx1"/>
                </a:solidFill>
                <a:effectLst/>
                <a:latin typeface="+mn-lt"/>
                <a:ea typeface="+mn-ea"/>
                <a:cs typeface="+mn-cs"/>
              </a:rPr>
              <a:t>5. </a:t>
            </a:r>
            <a:r>
              <a:rPr lang="en-US" sz="1200" b="1" i="0" u="none" strike="noStrike" kern="1200" dirty="0">
                <a:solidFill>
                  <a:schemeClr val="tx1"/>
                </a:solidFill>
                <a:effectLst/>
                <a:latin typeface="+mn-lt"/>
                <a:ea typeface="+mn-ea"/>
                <a:cs typeface="+mn-cs"/>
                <a:hlinkClick r:id="rId4"/>
              </a:rPr>
              <a:t>Seek</a:t>
            </a:r>
            <a:r>
              <a:rPr lang="en-US" sz="1200" b="1" i="0" kern="1200" dirty="0">
                <a:solidFill>
                  <a:schemeClr val="tx1"/>
                </a:solidFill>
                <a:effectLst/>
                <a:latin typeface="+mn-lt"/>
                <a:ea typeface="+mn-ea"/>
                <a:cs typeface="+mn-cs"/>
              </a:rPr>
              <a:t> Out Positive People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difficult to look on the bright side when you’re surrounded by negativity. Seek out positive people to keep you balanced. Just like negative people can rub off on you, a positive person can brighten your spirit.</a:t>
            </a:r>
          </a:p>
          <a:p>
            <a:r>
              <a:rPr lang="en-US" sz="1200" b="0" i="0" kern="1200" dirty="0">
                <a:solidFill>
                  <a:schemeClr val="tx1"/>
                </a:solidFill>
                <a:effectLst/>
                <a:latin typeface="+mn-lt"/>
                <a:ea typeface="+mn-ea"/>
                <a:cs typeface="+mn-cs"/>
              </a:rPr>
              <a:t>Identify the positive people in your life. Proactively schedule time with them on a regular basis. A quick lunch with a jovial colleague or a family gathering that’s guaranteed to be filled with laughter can help you stay on track.</a:t>
            </a:r>
          </a:p>
          <a:p>
            <a:r>
              <a:rPr lang="en-US" sz="1200" b="0" i="0" kern="1200" dirty="0">
                <a:solidFill>
                  <a:schemeClr val="tx1"/>
                </a:solidFill>
                <a:effectLst/>
                <a:latin typeface="+mn-lt"/>
                <a:ea typeface="+mn-ea"/>
                <a:cs typeface="+mn-cs"/>
              </a:rPr>
              <a:t>Decide that you're not going to allow negative people to determine how you think, feel, and behave. Take back your power and focus your time and energy on becoming your best self.</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45</a:t>
            </a:fld>
            <a:endParaRPr lang="en-US"/>
          </a:p>
        </p:txBody>
      </p:sp>
    </p:spTree>
    <p:extLst>
      <p:ext uri="{BB962C8B-B14F-4D97-AF65-F5344CB8AC3E}">
        <p14:creationId xmlns:p14="http://schemas.microsoft.com/office/powerpoint/2010/main" val="1316900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Someones</a:t>
            </a:r>
            <a:r>
              <a:rPr lang="en-US" sz="1200" b="1" i="0" kern="1200" dirty="0">
                <a:solidFill>
                  <a:schemeClr val="tx1"/>
                </a:solidFill>
                <a:effectLst/>
                <a:latin typeface="+mn-lt"/>
                <a:ea typeface="+mn-ea"/>
                <a:cs typeface="+mn-cs"/>
              </a:rPr>
              <a:t> opinion</a:t>
            </a:r>
            <a:r>
              <a:rPr lang="en-US" sz="1200" b="1" i="0" kern="1200" baseline="0" dirty="0">
                <a:solidFill>
                  <a:schemeClr val="tx1"/>
                </a:solidFill>
                <a:effectLst/>
                <a:latin typeface="+mn-lt"/>
                <a:ea typeface="+mn-ea"/>
                <a:cs typeface="+mn-cs"/>
              </a:rPr>
              <a:t> n o you doesn’t have to be a reality</a:t>
            </a:r>
          </a:p>
          <a:p>
            <a:endParaRPr lang="en-US" sz="1200" b="1" i="0" kern="1200" baseline="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Develop Your Skills</a:t>
            </a:r>
          </a:p>
          <a:p>
            <a:r>
              <a:rPr lang="en-US" sz="1200" b="0" i="0" kern="1200" dirty="0">
                <a:solidFill>
                  <a:schemeClr val="tx1"/>
                </a:solidFill>
                <a:effectLst/>
                <a:latin typeface="+mn-lt"/>
                <a:ea typeface="+mn-ea"/>
                <a:cs typeface="+mn-cs"/>
              </a:rPr>
              <a:t>Improving your skills doesn’t always mean investing in higher education, though that’s surely an option, and perhaps a necessary one depending upon your career field. Investing in your knowledge and skills can take many forms.</a:t>
            </a:r>
          </a:p>
          <a:p>
            <a:r>
              <a:rPr lang="en-US" sz="1200" b="0" i="0" kern="1200" dirty="0">
                <a:solidFill>
                  <a:schemeClr val="tx1"/>
                </a:solidFill>
                <a:effectLst/>
                <a:latin typeface="+mn-lt"/>
                <a:ea typeface="+mn-ea"/>
                <a:cs typeface="+mn-cs"/>
              </a:rPr>
              <a:t>In addition, expanding your level of knowledge and skill isn’t limited to the business arena and doesn’t necessarily need to be formal. There are many “skill investment” avenues.</a:t>
            </a:r>
          </a:p>
          <a:p>
            <a:r>
              <a:rPr lang="en-US" sz="1200" b="1" i="0" kern="1200" dirty="0">
                <a:solidFill>
                  <a:schemeClr val="tx1"/>
                </a:solidFill>
                <a:effectLst/>
                <a:latin typeface="+mn-lt"/>
                <a:ea typeface="+mn-ea"/>
                <a:cs typeface="+mn-cs"/>
              </a:rPr>
              <a:t>Advance Your Education</a:t>
            </a:r>
          </a:p>
          <a:p>
            <a:r>
              <a:rPr lang="en-US" sz="1200" b="0" i="0" kern="1200" dirty="0">
                <a:solidFill>
                  <a:schemeClr val="tx1"/>
                </a:solidFill>
                <a:effectLst/>
                <a:latin typeface="+mn-lt"/>
                <a:ea typeface="+mn-ea"/>
                <a:cs typeface="+mn-cs"/>
              </a:rPr>
              <a:t>Extra classes, advanced degrees, and relevant certifications, are all valuable investments. </a:t>
            </a:r>
            <a:r>
              <a:rPr lang="en-US" sz="1200" b="0" i="0" u="sng" kern="1200" dirty="0">
                <a:solidFill>
                  <a:schemeClr val="tx1"/>
                </a:solidFill>
                <a:effectLst/>
                <a:latin typeface="+mn-lt"/>
                <a:ea typeface="+mn-ea"/>
                <a:cs typeface="+mn-cs"/>
                <a:hlinkClick r:id="rId3"/>
              </a:rPr>
              <a:t>Take classes</a:t>
            </a:r>
            <a:r>
              <a:rPr lang="en-US" sz="1200" b="0" i="0" kern="1200" dirty="0">
                <a:solidFill>
                  <a:schemeClr val="tx1"/>
                </a:solidFill>
                <a:effectLst/>
                <a:latin typeface="+mn-lt"/>
                <a:ea typeface="+mn-ea"/>
                <a:cs typeface="+mn-cs"/>
              </a:rPr>
              <a:t>, either in person or online. (</a:t>
            </a:r>
            <a:r>
              <a:rPr lang="en-US" sz="1200" b="0" i="0" kern="1200" dirty="0" err="1">
                <a:solidFill>
                  <a:schemeClr val="tx1"/>
                </a:solidFill>
                <a:effectLst/>
                <a:latin typeface="+mn-lt"/>
                <a:ea typeface="+mn-ea"/>
                <a:cs typeface="+mn-cs"/>
              </a:rPr>
              <a:t>Lifehack</a:t>
            </a:r>
            <a:r>
              <a:rPr lang="en-US" sz="1200" b="0" i="0" kern="1200" dirty="0">
                <a:solidFill>
                  <a:schemeClr val="tx1"/>
                </a:solidFill>
                <a:effectLst/>
                <a:latin typeface="+mn-lt"/>
                <a:ea typeface="+mn-ea"/>
                <a:cs typeface="+mn-cs"/>
              </a:rPr>
              <a:t> also offers </a:t>
            </a:r>
            <a:r>
              <a:rPr lang="en-US" sz="1200" b="0" i="0" u="sng" kern="1200" dirty="0">
                <a:solidFill>
                  <a:schemeClr val="tx1"/>
                </a:solidFill>
                <a:effectLst/>
                <a:latin typeface="+mn-lt"/>
                <a:ea typeface="+mn-ea"/>
                <a:cs typeface="+mn-cs"/>
                <a:hlinkClick r:id="rId4"/>
              </a:rPr>
              <a:t>different online courses</a:t>
            </a:r>
            <a:r>
              <a:rPr lang="en-US" sz="1200" b="0" i="0" kern="1200" dirty="0">
                <a:solidFill>
                  <a:schemeClr val="tx1"/>
                </a:solidFill>
                <a:effectLst/>
                <a:latin typeface="+mn-lt"/>
                <a:ea typeface="+mn-ea"/>
                <a:cs typeface="+mn-cs"/>
              </a:rPr>
              <a:t> that help you to break free from your limits.)</a:t>
            </a:r>
          </a:p>
          <a:p>
            <a:r>
              <a:rPr lang="en-US" sz="1200" b="0" i="0" kern="1200" dirty="0">
                <a:solidFill>
                  <a:schemeClr val="tx1"/>
                </a:solidFill>
                <a:effectLst/>
                <a:latin typeface="+mn-lt"/>
                <a:ea typeface="+mn-ea"/>
                <a:cs typeface="+mn-cs"/>
              </a:rPr>
              <a:t>If you’re interested in getting ahead in your career, this may be a great place to start to invest in yourself as extra skills will open more doors. Set goals around your education and start investing time in research.</a:t>
            </a:r>
          </a:p>
          <a:p>
            <a:r>
              <a:rPr lang="en-US" sz="1200" b="1" i="0" kern="1200" dirty="0">
                <a:solidFill>
                  <a:schemeClr val="tx1"/>
                </a:solidFill>
                <a:effectLst/>
                <a:latin typeface="+mn-lt"/>
                <a:ea typeface="+mn-ea"/>
                <a:cs typeface="+mn-cs"/>
              </a:rPr>
              <a:t>Utilize Available Training</a:t>
            </a:r>
          </a:p>
          <a:p>
            <a:r>
              <a:rPr lang="en-US" sz="1200" b="0" i="0" kern="1200" dirty="0">
                <a:solidFill>
                  <a:schemeClr val="tx1"/>
                </a:solidFill>
                <a:effectLst/>
                <a:latin typeface="+mn-lt"/>
                <a:ea typeface="+mn-ea"/>
                <a:cs typeface="+mn-cs"/>
              </a:rPr>
              <a:t>Enroll in workshops, attend conferences, or participate in webinars. Many of these are free for participants, so take advantage of them as often as possible.</a:t>
            </a:r>
          </a:p>
          <a:p>
            <a:r>
              <a:rPr lang="en-US" sz="1200" b="1" i="0" kern="1200" dirty="0">
                <a:solidFill>
                  <a:schemeClr val="tx1"/>
                </a:solidFill>
                <a:effectLst/>
                <a:latin typeface="+mn-lt"/>
                <a:ea typeface="+mn-ea"/>
                <a:cs typeface="+mn-cs"/>
              </a:rPr>
              <a:t>Expand Your Knowledge</a:t>
            </a:r>
          </a:p>
          <a:p>
            <a:r>
              <a:rPr lang="en-US" sz="1200" b="0" i="0" kern="1200" dirty="0">
                <a:solidFill>
                  <a:schemeClr val="tx1"/>
                </a:solidFill>
                <a:effectLst/>
                <a:latin typeface="+mn-lt"/>
                <a:ea typeface="+mn-ea"/>
                <a:cs typeface="+mn-cs"/>
              </a:rPr>
              <a:t>There’s a lot of information available on nearly any subject imaginable. To invest in yourself, read books, peruse articles, watch TED talks or YouTube videos…anything related to the talent or skill you want to work on.</a:t>
            </a:r>
          </a:p>
          <a:p>
            <a:r>
              <a:rPr lang="en-US" sz="1200" b="1" i="0" kern="1200" dirty="0">
                <a:solidFill>
                  <a:schemeClr val="tx1"/>
                </a:solidFill>
                <a:effectLst/>
                <a:latin typeface="+mn-lt"/>
                <a:ea typeface="+mn-ea"/>
                <a:cs typeface="+mn-cs"/>
              </a:rPr>
              <a:t>Keep Current</a:t>
            </a:r>
          </a:p>
          <a:p>
            <a:r>
              <a:rPr lang="en-US" sz="1200" b="0" i="0" kern="1200" dirty="0">
                <a:solidFill>
                  <a:schemeClr val="tx1"/>
                </a:solidFill>
                <a:effectLst/>
                <a:latin typeface="+mn-lt"/>
                <a:ea typeface="+mn-ea"/>
                <a:cs typeface="+mn-cs"/>
              </a:rPr>
              <a:t>Stay up-to-date on the latest trends or advancements. Subscribe to publications, read blogs of experts, and follow the latest news.</a:t>
            </a:r>
          </a:p>
          <a:p>
            <a:r>
              <a:rPr lang="en-US" sz="1200" b="1" i="0" kern="1200" dirty="0">
                <a:solidFill>
                  <a:schemeClr val="tx1"/>
                </a:solidFill>
                <a:effectLst/>
                <a:latin typeface="+mn-lt"/>
                <a:ea typeface="+mn-ea"/>
                <a:cs typeface="+mn-cs"/>
              </a:rPr>
              <a:t>2. Explore Your Creative Side</a:t>
            </a:r>
          </a:p>
          <a:p>
            <a:r>
              <a:rPr lang="en-US" sz="1200" b="0" i="0" kern="1200" dirty="0">
                <a:solidFill>
                  <a:schemeClr val="tx1"/>
                </a:solidFill>
                <a:effectLst/>
                <a:latin typeface="+mn-lt"/>
                <a:ea typeface="+mn-ea"/>
                <a:cs typeface="+mn-cs"/>
              </a:rPr>
              <a:t>There is a fountain of creativity within most of us that has never been tapped or certainly hasn’t been used to its highest potential. We may need to unearth and hone our</a:t>
            </a:r>
            <a:r>
              <a:rPr lang="en-US" sz="1200" b="0" i="0" u="sng" kern="1200" dirty="0">
                <a:solidFill>
                  <a:schemeClr val="tx1"/>
                </a:solidFill>
                <a:effectLst/>
                <a:latin typeface="+mn-lt"/>
                <a:ea typeface="+mn-ea"/>
                <a:cs typeface="+mn-cs"/>
                <a:hlinkClick r:id="rId5"/>
              </a:rPr>
              <a:t> individual creativity</a:t>
            </a:r>
            <a:r>
              <a:rPr lang="en-US" sz="1200" b="0" i="0" kern="1200" dirty="0">
                <a:solidFill>
                  <a:schemeClr val="tx1"/>
                </a:solidFill>
                <a:effectLst/>
                <a:latin typeface="+mn-lt"/>
                <a:ea typeface="+mn-ea"/>
                <a:cs typeface="+mn-cs"/>
              </a:rPr>
              <a:t> by learning a new skill or spending time on something that brings us joy.</a:t>
            </a:r>
          </a:p>
          <a:p>
            <a:r>
              <a:rPr lang="en-US" sz="1200" b="0" i="0" kern="1200" dirty="0">
                <a:solidFill>
                  <a:schemeClr val="tx1"/>
                </a:solidFill>
                <a:effectLst/>
                <a:latin typeface="+mn-lt"/>
                <a:ea typeface="+mn-ea"/>
                <a:cs typeface="+mn-cs"/>
              </a:rPr>
              <a:t>Creativity in any form helps us to grow personally and professionally, to view problems and solutions in different ways, and to utilize other parts of our mind that may have been previously untapped</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It’s important to keep in mind that creativity has many faces. It’s far broader than being a painter or sculptor; it’s also about trying new things.</a:t>
            </a:r>
          </a:p>
          <a:p>
            <a:r>
              <a:rPr lang="en-US" sz="1200" b="0" i="0" u="sng" kern="1200" dirty="0">
                <a:solidFill>
                  <a:schemeClr val="tx1"/>
                </a:solidFill>
                <a:effectLst/>
                <a:latin typeface="+mn-lt"/>
                <a:ea typeface="+mn-ea"/>
                <a:cs typeface="+mn-cs"/>
                <a:hlinkClick r:id="rId6"/>
              </a:rPr>
              <a:t>Learn a new language</a:t>
            </a:r>
            <a:r>
              <a:rPr lang="en-US" sz="1200" b="0" i="0" kern="1200" dirty="0">
                <a:solidFill>
                  <a:schemeClr val="tx1"/>
                </a:solidFill>
                <a:effectLst/>
                <a:latin typeface="+mn-lt"/>
                <a:ea typeface="+mn-ea"/>
                <a:cs typeface="+mn-cs"/>
              </a:rPr>
              <a:t>:  Take a class or use language training software.</a:t>
            </a:r>
          </a:p>
          <a:p>
            <a:r>
              <a:rPr lang="en-US" sz="1200" b="0" i="0" kern="1200" dirty="0">
                <a:solidFill>
                  <a:schemeClr val="tx1"/>
                </a:solidFill>
                <a:effectLst/>
                <a:latin typeface="+mn-lt"/>
                <a:ea typeface="+mn-ea"/>
                <a:cs typeface="+mn-cs"/>
              </a:rPr>
              <a:t>Try gourmet cooking: Enroll in a formal class, by a new cookbook, or ask someone you know who enjoys cooking in a different way.</a:t>
            </a:r>
          </a:p>
          <a:p>
            <a:r>
              <a:rPr lang="en-US" sz="1200" b="0" i="0" kern="1200" dirty="0">
                <a:solidFill>
                  <a:schemeClr val="tx1"/>
                </a:solidFill>
                <a:effectLst/>
                <a:latin typeface="+mn-lt"/>
                <a:ea typeface="+mn-ea"/>
                <a:cs typeface="+mn-cs"/>
              </a:rPr>
              <a:t>Write something: A book, short stories, poetry, anything.</a:t>
            </a:r>
          </a:p>
          <a:p>
            <a:r>
              <a:rPr lang="en-US" sz="1200" b="0" i="0" kern="1200" dirty="0">
                <a:solidFill>
                  <a:schemeClr val="tx1"/>
                </a:solidFill>
                <a:effectLst/>
                <a:latin typeface="+mn-lt"/>
                <a:ea typeface="+mn-ea"/>
                <a:cs typeface="+mn-cs"/>
              </a:rPr>
              <a:t>Explore the outside world: Try gardening, bird watching, or landscape photography.</a:t>
            </a:r>
          </a:p>
          <a:p>
            <a:r>
              <a:rPr lang="en-US" sz="1200" b="0" i="0" kern="1200" dirty="0">
                <a:solidFill>
                  <a:schemeClr val="tx1"/>
                </a:solidFill>
                <a:effectLst/>
                <a:latin typeface="+mn-lt"/>
                <a:ea typeface="+mn-ea"/>
                <a:cs typeface="+mn-cs"/>
              </a:rPr>
              <a:t>Enjoy music: Play an instrument, learn a new one, or join a music group of some kind.</a:t>
            </a:r>
          </a:p>
          <a:p>
            <a:r>
              <a:rPr lang="en-US" sz="1200" b="0" i="0" kern="1200" dirty="0">
                <a:solidFill>
                  <a:schemeClr val="tx1"/>
                </a:solidFill>
                <a:effectLst/>
                <a:latin typeface="+mn-lt"/>
                <a:ea typeface="+mn-ea"/>
                <a:cs typeface="+mn-cs"/>
              </a:rPr>
              <a:t>Create something tangible: Paint, sculpt, make pottery, make jewelry, or design your own clothes.</a:t>
            </a:r>
          </a:p>
          <a:p>
            <a:r>
              <a:rPr lang="en-US" sz="1200" b="0" i="0" kern="1200" dirty="0">
                <a:solidFill>
                  <a:schemeClr val="tx1"/>
                </a:solidFill>
                <a:effectLst/>
                <a:latin typeface="+mn-lt"/>
                <a:ea typeface="+mn-ea"/>
                <a:cs typeface="+mn-cs"/>
              </a:rPr>
              <a:t>Choose some form of activity that you have never tried, haven’t practiced in years, or have never explored fully.</a:t>
            </a:r>
          </a:p>
          <a:p>
            <a:r>
              <a:rPr lang="en-US" sz="1200" b="1" i="0" kern="1200" dirty="0">
                <a:solidFill>
                  <a:schemeClr val="tx1"/>
                </a:solidFill>
                <a:effectLst/>
                <a:latin typeface="+mn-lt"/>
                <a:ea typeface="+mn-ea"/>
                <a:cs typeface="+mn-cs"/>
              </a:rPr>
              <a:t>3. Nurture Your Mind and Body</a:t>
            </a:r>
          </a:p>
          <a:p>
            <a:r>
              <a:rPr lang="en-US" sz="1200" b="0" i="0" kern="1200" dirty="0">
                <a:solidFill>
                  <a:schemeClr val="tx1"/>
                </a:solidFill>
                <a:effectLst/>
                <a:latin typeface="+mn-lt"/>
                <a:ea typeface="+mn-ea"/>
                <a:cs typeface="+mn-cs"/>
              </a:rPr>
              <a:t>Nurturing both your mind and body allows you to have more to give now and in the future—more energy, knowledge, compassion, ideas, strength, and physical and mental endurance.</a:t>
            </a:r>
          </a:p>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46</a:t>
            </a:fld>
            <a:endParaRPr lang="en-US"/>
          </a:p>
        </p:txBody>
      </p:sp>
    </p:spTree>
    <p:extLst>
      <p:ext uri="{BB962C8B-B14F-4D97-AF65-F5344CB8AC3E}">
        <p14:creationId xmlns:p14="http://schemas.microsoft.com/office/powerpoint/2010/main" val="167513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 matter how hard it gets,</a:t>
            </a:r>
            <a:r>
              <a:rPr lang="en-US" sz="1200" b="0" i="1" kern="1200" baseline="0" dirty="0">
                <a:solidFill>
                  <a:schemeClr val="tx1"/>
                </a:solidFill>
                <a:effectLst/>
                <a:latin typeface="+mn-lt"/>
                <a:ea typeface="+mn-ea"/>
                <a:cs typeface="+mn-cs"/>
              </a:rPr>
              <a:t> how difficult it is.. Don’t stop.</a:t>
            </a:r>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You may be the only person left who believes in you, but it’s enough. It takes just one star to pierce a universe of darkness. Never give up. ~</a:t>
            </a:r>
            <a:r>
              <a:rPr lang="en-US" sz="1200" b="1" i="1" kern="1200" dirty="0" err="1">
                <a:solidFill>
                  <a:schemeClr val="tx1"/>
                </a:solidFill>
                <a:effectLst/>
                <a:latin typeface="+mn-lt"/>
                <a:ea typeface="+mn-ea"/>
                <a:cs typeface="+mn-cs"/>
              </a:rPr>
              <a:t>Richelle</a:t>
            </a:r>
            <a:r>
              <a:rPr lang="en-US" sz="1200" b="1" i="1" kern="1200" dirty="0">
                <a:solidFill>
                  <a:schemeClr val="tx1"/>
                </a:solidFill>
                <a:effectLst/>
                <a:latin typeface="+mn-lt"/>
                <a:ea typeface="+mn-ea"/>
                <a:cs typeface="+mn-cs"/>
              </a:rPr>
              <a:t> E. Goodrich</a:t>
            </a:r>
          </a:p>
          <a:p>
            <a:r>
              <a:rPr lang="en-US" sz="1200" b="0" i="0" kern="1200" dirty="0">
                <a:solidFill>
                  <a:schemeClr val="tx1"/>
                </a:solidFill>
                <a:effectLst/>
                <a:latin typeface="+mn-lt"/>
                <a:ea typeface="+mn-ea"/>
                <a:cs typeface="+mn-cs"/>
              </a:rPr>
              <a:t>We feel like giving up, at some point in our lives, in the various journeys that we undertake. Sometimes we give up even before we start. And at other times, most crucially, we tend to give up just before we are about to make a huge break-through.</a:t>
            </a:r>
          </a:p>
          <a:p>
            <a:r>
              <a:rPr lang="en-US" sz="1200" b="0" i="0" kern="1200" dirty="0">
                <a:solidFill>
                  <a:schemeClr val="tx1"/>
                </a:solidFill>
                <a:effectLst/>
                <a:latin typeface="+mn-lt"/>
                <a:ea typeface="+mn-ea"/>
                <a:cs typeface="+mn-cs"/>
              </a:rPr>
              <a:t>But we should realize that our hardest times often lead us to the greatest moments of our lives. ‘Keep going’ should be our mantra. Tough situations build strong people in the end. We should not fear failure but rather fear not trying.</a:t>
            </a:r>
          </a:p>
          <a:p>
            <a:r>
              <a:rPr lang="en-US" sz="1200" b="0" i="0" kern="1200" dirty="0">
                <a:solidFill>
                  <a:schemeClr val="tx1"/>
                </a:solidFill>
                <a:effectLst/>
                <a:latin typeface="+mn-lt"/>
                <a:ea typeface="+mn-ea"/>
                <a:cs typeface="+mn-cs"/>
              </a:rPr>
              <a:t>Anything is possible. As long as you are alive, healthy and free, you have the choice to keep trying until you finally succeed. But yes you have to be realistic.</a:t>
            </a:r>
          </a:p>
          <a:p>
            <a:r>
              <a:rPr lang="en-US" sz="1200" b="0" i="0" kern="1200" dirty="0">
                <a:solidFill>
                  <a:schemeClr val="tx1"/>
                </a:solidFill>
                <a:effectLst/>
                <a:latin typeface="+mn-lt"/>
                <a:ea typeface="+mn-ea"/>
                <a:cs typeface="+mn-cs"/>
              </a:rPr>
              <a:t>The words “give” and “up” should never be together. And particularly, the word ‘No’ shouldn’t even be in your vocabulary. Being part of the human kind you are one of the most enthusiastic and strongest beings to have ever walked on the earth.</a:t>
            </a:r>
          </a:p>
          <a:p>
            <a:r>
              <a:rPr lang="en-US" sz="1200" b="0" i="0" kern="1200" dirty="0">
                <a:solidFill>
                  <a:schemeClr val="tx1"/>
                </a:solidFill>
                <a:effectLst/>
                <a:latin typeface="+mn-lt"/>
                <a:ea typeface="+mn-ea"/>
                <a:cs typeface="+mn-cs"/>
              </a:rPr>
              <a:t>You probably, don’t even realize that there are a countless number of positives inside of you. And every now and then when you lose motivation, a quick reminder of what your potential is can really help. To taste success, you are always faced with temporary defeat, just always keep in mind.</a:t>
            </a:r>
          </a:p>
          <a:p>
            <a:r>
              <a:rPr lang="en-US" sz="1200" b="0" i="0" kern="1200" dirty="0">
                <a:solidFill>
                  <a:schemeClr val="tx1"/>
                </a:solidFill>
                <a:effectLst/>
                <a:latin typeface="+mn-lt"/>
                <a:ea typeface="+mn-ea"/>
                <a:cs typeface="+mn-cs"/>
              </a:rPr>
              <a:t>If you give up at these defeats you will fail, but if you keep going you will become successful.</a:t>
            </a:r>
          </a:p>
          <a:p>
            <a:r>
              <a:rPr lang="en-US" sz="1200" b="0" i="0" kern="1200" dirty="0">
                <a:solidFill>
                  <a:schemeClr val="tx1"/>
                </a:solidFill>
                <a:effectLst/>
                <a:latin typeface="+mn-lt"/>
                <a:ea typeface="+mn-ea"/>
                <a:cs typeface="+mn-cs"/>
              </a:rPr>
              <a:t>Here are some of the reasons why you should never give up:</a:t>
            </a:r>
          </a:p>
          <a:p>
            <a:r>
              <a:rPr lang="en-US" sz="1200" b="0" i="0" kern="1200" dirty="0">
                <a:solidFill>
                  <a:schemeClr val="tx1"/>
                </a:solidFill>
                <a:effectLst/>
                <a:latin typeface="+mn-lt"/>
                <a:ea typeface="+mn-ea"/>
                <a:cs typeface="+mn-cs"/>
              </a:rPr>
              <a:t>You have everything you need</a:t>
            </a:r>
          </a:p>
          <a:p>
            <a:r>
              <a:rPr lang="en-US" sz="1200" b="0" i="0" kern="1200" dirty="0">
                <a:solidFill>
                  <a:schemeClr val="tx1"/>
                </a:solidFill>
                <a:effectLst/>
                <a:latin typeface="+mn-lt"/>
                <a:ea typeface="+mn-ea"/>
                <a:cs typeface="+mn-cs"/>
              </a:rPr>
              <a:t>You are alive and for you nothing is impossible</a:t>
            </a:r>
          </a:p>
          <a:p>
            <a:r>
              <a:rPr lang="en-US" sz="1200" b="0" i="0" kern="1200" dirty="0">
                <a:solidFill>
                  <a:schemeClr val="tx1"/>
                </a:solidFill>
                <a:effectLst/>
                <a:latin typeface="+mn-lt"/>
                <a:ea typeface="+mn-ea"/>
                <a:cs typeface="+mn-cs"/>
              </a:rPr>
              <a:t>You need to prove it to yourself</a:t>
            </a:r>
          </a:p>
          <a:p>
            <a:r>
              <a:rPr lang="en-US" sz="1200" b="0" i="0" kern="1200" dirty="0">
                <a:solidFill>
                  <a:schemeClr val="tx1"/>
                </a:solidFill>
                <a:effectLst/>
                <a:latin typeface="+mn-lt"/>
                <a:ea typeface="+mn-ea"/>
                <a:cs typeface="+mn-cs"/>
              </a:rPr>
              <a:t>Success feels great</a:t>
            </a:r>
          </a:p>
          <a:p>
            <a:r>
              <a:rPr lang="en-US" sz="1200" b="0" i="0" kern="1200" dirty="0">
                <a:solidFill>
                  <a:schemeClr val="tx1"/>
                </a:solidFill>
                <a:effectLst/>
                <a:latin typeface="+mn-lt"/>
                <a:ea typeface="+mn-ea"/>
                <a:cs typeface="+mn-cs"/>
              </a:rPr>
              <a:t>It could change for the better</a:t>
            </a:r>
          </a:p>
          <a:p>
            <a:r>
              <a:rPr lang="en-US" sz="1200" b="0" i="0" kern="1200" dirty="0">
                <a:solidFill>
                  <a:schemeClr val="tx1"/>
                </a:solidFill>
                <a:effectLst/>
                <a:latin typeface="+mn-lt"/>
                <a:ea typeface="+mn-ea"/>
                <a:cs typeface="+mn-cs"/>
              </a:rPr>
              <a:t>This is meant to happen, you were destined to do this</a:t>
            </a:r>
          </a:p>
          <a:p>
            <a:r>
              <a:rPr lang="en-US" sz="1200" b="0" i="0" kern="1200" dirty="0">
                <a:solidFill>
                  <a:schemeClr val="tx1"/>
                </a:solidFill>
                <a:effectLst/>
                <a:latin typeface="+mn-lt"/>
                <a:ea typeface="+mn-ea"/>
                <a:cs typeface="+mn-cs"/>
              </a:rPr>
              <a:t>You will learn a lot from not giving up</a:t>
            </a:r>
          </a:p>
          <a:p>
            <a:r>
              <a:rPr lang="en-US" sz="1200" b="0" i="0" kern="1200" dirty="0">
                <a:solidFill>
                  <a:schemeClr val="tx1"/>
                </a:solidFill>
                <a:effectLst/>
                <a:latin typeface="+mn-lt"/>
                <a:ea typeface="+mn-ea"/>
                <a:cs typeface="+mn-cs"/>
              </a:rPr>
              <a:t>You deserve happiness and success</a:t>
            </a:r>
          </a:p>
          <a:p>
            <a:r>
              <a:rPr lang="en-US" sz="1200" b="0" i="0" kern="1200" dirty="0">
                <a:solidFill>
                  <a:schemeClr val="tx1"/>
                </a:solidFill>
                <a:effectLst/>
                <a:latin typeface="+mn-lt"/>
                <a:ea typeface="+mn-ea"/>
                <a:cs typeface="+mn-cs"/>
              </a:rPr>
              <a:t>Failure is normal</a:t>
            </a:r>
          </a:p>
          <a:p>
            <a:r>
              <a:rPr lang="en-US" sz="1200" b="0" i="0" kern="1200" dirty="0">
                <a:solidFill>
                  <a:schemeClr val="tx1"/>
                </a:solidFill>
                <a:effectLst/>
                <a:latin typeface="+mn-lt"/>
                <a:ea typeface="+mn-ea"/>
                <a:cs typeface="+mn-cs"/>
              </a:rPr>
              <a:t>It’s always the darkest before dawn</a:t>
            </a:r>
          </a:p>
          <a:p>
            <a:r>
              <a:rPr lang="en-US" sz="1200" b="0" i="0" kern="1200" dirty="0">
                <a:solidFill>
                  <a:schemeClr val="tx1"/>
                </a:solidFill>
                <a:effectLst/>
                <a:latin typeface="+mn-lt"/>
                <a:ea typeface="+mn-ea"/>
                <a:cs typeface="+mn-cs"/>
              </a:rPr>
              <a:t>Says Jack Ma, Never give up. Today is hard, tomorrow will be worse, but the day after tomorrow will be sunshine.</a:t>
            </a:r>
          </a:p>
          <a:p>
            <a:r>
              <a:rPr lang="en-US" sz="1200" b="0" i="0" kern="1200" dirty="0">
                <a:solidFill>
                  <a:schemeClr val="tx1"/>
                </a:solidFill>
                <a:effectLst/>
                <a:latin typeface="+mn-lt"/>
                <a:ea typeface="+mn-ea"/>
                <a:cs typeface="+mn-cs"/>
              </a:rPr>
              <a:t>So stay true to yourself, yet always be open to learn. Work hard, and never give up on your dreams, even when nobody else believes they can come true but you. These are not </a:t>
            </a:r>
            <a:r>
              <a:rPr lang="en-US" sz="1200" b="0" i="0" kern="1200" dirty="0" err="1">
                <a:solidFill>
                  <a:schemeClr val="tx1"/>
                </a:solidFill>
                <a:effectLst/>
                <a:latin typeface="+mn-lt"/>
                <a:ea typeface="+mn-ea"/>
                <a:cs typeface="+mn-cs"/>
              </a:rPr>
              <a:t>cliches</a:t>
            </a:r>
            <a:r>
              <a:rPr lang="en-US" sz="1200" b="0" i="0" kern="1200" dirty="0">
                <a:solidFill>
                  <a:schemeClr val="tx1"/>
                </a:solidFill>
                <a:effectLst/>
                <a:latin typeface="+mn-lt"/>
                <a:ea typeface="+mn-ea"/>
                <a:cs typeface="+mn-cs"/>
              </a:rPr>
              <a:t> but real tools you need, no matter what you do in life to stay focused on your path.</a:t>
            </a:r>
          </a:p>
          <a:p>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What Is Achievement?</a:t>
            </a:r>
          </a:p>
          <a:p>
            <a:pPr fontAlgn="base"/>
            <a:r>
              <a:rPr lang="en-US" sz="1200" b="0" i="0" kern="1200" dirty="0">
                <a:solidFill>
                  <a:schemeClr val="tx1"/>
                </a:solidFill>
                <a:effectLst/>
                <a:latin typeface="+mn-lt"/>
                <a:ea typeface="+mn-ea"/>
                <a:cs typeface="+mn-cs"/>
              </a:rPr>
              <a:t>When we think of an achievement, we tend to picture something out of the ordinary, like exceeding targets, landing a big sale, or delivering a project milestone.</a:t>
            </a:r>
          </a:p>
          <a:p>
            <a:pPr fontAlgn="base"/>
            <a:r>
              <a:rPr lang="en-US" sz="1200" b="0" i="0" kern="1200" dirty="0">
                <a:solidFill>
                  <a:schemeClr val="tx1"/>
                </a:solidFill>
                <a:effectLst/>
                <a:latin typeface="+mn-lt"/>
                <a:ea typeface="+mn-ea"/>
                <a:cs typeface="+mn-cs"/>
              </a:rPr>
              <a:t>But other, less measurable, behaviors deserve recognition, too – for example, pulling together as a team to head off a crisis, learning and applying a new skill, or supporting new recruits. Even something as simple as quietly consistent good work can be worthy of celebration.</a:t>
            </a:r>
          </a:p>
          <a:p>
            <a:pPr fontAlgn="base"/>
            <a:r>
              <a:rPr lang="en-US" sz="1200" b="0" i="0" kern="1200" dirty="0">
                <a:solidFill>
                  <a:schemeClr val="tx1"/>
                </a:solidFill>
                <a:effectLst/>
                <a:latin typeface="+mn-lt"/>
                <a:ea typeface="+mn-ea"/>
                <a:cs typeface="+mn-cs"/>
              </a:rPr>
              <a:t>You might wonder why you should bother to bolster your team members' self-esteem in the first place. After all, aren't they just doing what they're paid for?</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47</a:t>
            </a:fld>
            <a:endParaRPr lang="en-US"/>
          </a:p>
        </p:txBody>
      </p:sp>
    </p:spTree>
    <p:extLst>
      <p:ext uri="{BB962C8B-B14F-4D97-AF65-F5344CB8AC3E}">
        <p14:creationId xmlns:p14="http://schemas.microsoft.com/office/powerpoint/2010/main" val="4071370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48</a:t>
            </a:fld>
            <a:endParaRPr lang="en-US"/>
          </a:p>
        </p:txBody>
      </p:sp>
    </p:spTree>
    <p:extLst>
      <p:ext uri="{BB962C8B-B14F-4D97-AF65-F5344CB8AC3E}">
        <p14:creationId xmlns:p14="http://schemas.microsoft.com/office/powerpoint/2010/main" val="1139497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27E1E62-BE83-4B62-A391-0685F6658B8A}" type="slidenum">
              <a:rPr lang="en-US" smtClean="0"/>
              <a:t>49</a:t>
            </a:fld>
            <a:endParaRPr lang="en-US"/>
          </a:p>
        </p:txBody>
      </p:sp>
    </p:spTree>
    <p:extLst>
      <p:ext uri="{BB962C8B-B14F-4D97-AF65-F5344CB8AC3E}">
        <p14:creationId xmlns:p14="http://schemas.microsoft.com/office/powerpoint/2010/main" val="3116280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7E1E62-BE83-4B62-A391-0685F6658B8A}" type="slidenum">
              <a:rPr lang="en-US" smtClean="0"/>
              <a:t>7</a:t>
            </a:fld>
            <a:endParaRPr lang="en-US"/>
          </a:p>
        </p:txBody>
      </p:sp>
    </p:spTree>
    <p:extLst>
      <p:ext uri="{BB962C8B-B14F-4D97-AF65-F5344CB8AC3E}">
        <p14:creationId xmlns:p14="http://schemas.microsoft.com/office/powerpoint/2010/main" val="391669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50</a:t>
            </a:fld>
            <a:endParaRPr lang="en-US"/>
          </a:p>
        </p:txBody>
      </p:sp>
    </p:spTree>
    <p:extLst>
      <p:ext uri="{BB962C8B-B14F-4D97-AF65-F5344CB8AC3E}">
        <p14:creationId xmlns:p14="http://schemas.microsoft.com/office/powerpoint/2010/main" val="3404008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52</a:t>
            </a:fld>
            <a:endParaRPr lang="en-US"/>
          </a:p>
        </p:txBody>
      </p:sp>
    </p:spTree>
    <p:extLst>
      <p:ext uri="{BB962C8B-B14F-4D97-AF65-F5344CB8AC3E}">
        <p14:creationId xmlns:p14="http://schemas.microsoft.com/office/powerpoint/2010/main" val="393880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1. ANY</a:t>
            </a:r>
            <a:r>
              <a:rPr lang="en-US" sz="1200" b="1" baseline="0" dirty="0"/>
              <a:t> DREAM!</a:t>
            </a:r>
            <a:endParaRPr lang="en-US" sz="1200" b="1" dirty="0"/>
          </a:p>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55</a:t>
            </a:fld>
            <a:endParaRPr lang="en-US"/>
          </a:p>
        </p:txBody>
      </p:sp>
    </p:spTree>
    <p:extLst>
      <p:ext uri="{BB962C8B-B14F-4D97-AF65-F5344CB8AC3E}">
        <p14:creationId xmlns:p14="http://schemas.microsoft.com/office/powerpoint/2010/main" val="3090046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With that I thank you very</a:t>
            </a:r>
            <a:r>
              <a:rPr lang="en-US" baseline="0" dirty="0"/>
              <a:t> much for attending this session and for your participation. I really enjoyed this session and I look forward to your feedback on the survey that will be sent to you. And I h</a:t>
            </a:r>
            <a:r>
              <a:rPr lang="en-US" dirty="0"/>
              <a:t>ope this session has inspired you to follow your passion. You don’t have to be the next Einstein but be the best you can be! Rise up and become the person you would be proud of.</a:t>
            </a:r>
          </a:p>
          <a:p>
            <a:pPr defTabSz="931774">
              <a:defRPr/>
            </a:pPr>
            <a:endParaRPr lang="en-US" dirty="0"/>
          </a:p>
          <a:p>
            <a:pPr defTabSz="931774">
              <a:defRPr/>
            </a:pPr>
            <a:r>
              <a:rPr lang="en-US" dirty="0"/>
              <a:t>Wishing you all the best and have a great day!</a:t>
            </a:r>
          </a:p>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56</a:t>
            </a:fld>
            <a:endParaRPr lang="en-US"/>
          </a:p>
        </p:txBody>
      </p:sp>
    </p:spTree>
    <p:extLst>
      <p:ext uri="{BB962C8B-B14F-4D97-AF65-F5344CB8AC3E}">
        <p14:creationId xmlns:p14="http://schemas.microsoft.com/office/powerpoint/2010/main" val="445506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A87E-5664-296B-1D9B-276DE3CC89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71285-359E-1ED8-B0BF-53FCDE1519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83E34-6476-B797-36FB-A0FFB9702E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C53C2B-E5A7-FD79-D686-ADFA1A3EA159}"/>
              </a:ext>
            </a:extLst>
          </p:cNvPr>
          <p:cNvSpPr>
            <a:spLocks noGrp="1"/>
          </p:cNvSpPr>
          <p:nvPr>
            <p:ph type="sldNum" sz="quarter" idx="10"/>
          </p:nvPr>
        </p:nvSpPr>
        <p:spPr/>
        <p:txBody>
          <a:bodyPr/>
          <a:lstStyle/>
          <a:p>
            <a:fld id="{A27E1E62-BE83-4B62-A391-0685F6658B8A}" type="slidenum">
              <a:rPr lang="en-US" smtClean="0"/>
              <a:t>57</a:t>
            </a:fld>
            <a:endParaRPr lang="en-US"/>
          </a:p>
        </p:txBody>
      </p:sp>
    </p:spTree>
    <p:extLst>
      <p:ext uri="{BB962C8B-B14F-4D97-AF65-F5344CB8AC3E}">
        <p14:creationId xmlns:p14="http://schemas.microsoft.com/office/powerpoint/2010/main" val="375864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E1E62-BE83-4B62-A391-0685F6658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085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E1E62-BE83-4B62-A391-0685F6658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91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E1E62-BE83-4B62-A391-0685F6658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83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Einstein attended elementary school at the </a:t>
            </a:r>
            <a:r>
              <a:rPr lang="en-US" sz="1200" b="0" i="0" kern="1200" dirty="0" err="1">
                <a:solidFill>
                  <a:schemeClr val="tx1"/>
                </a:solidFill>
                <a:effectLst/>
                <a:latin typeface="+mn-lt"/>
                <a:ea typeface="+mn-ea"/>
                <a:cs typeface="+mn-cs"/>
              </a:rPr>
              <a:t>Luitpold</a:t>
            </a:r>
            <a:r>
              <a:rPr lang="en-US" sz="1200" b="0" i="0" kern="1200" dirty="0">
                <a:solidFill>
                  <a:schemeClr val="tx1"/>
                </a:solidFill>
                <a:effectLst/>
                <a:latin typeface="+mn-lt"/>
                <a:ea typeface="+mn-ea"/>
                <a:cs typeface="+mn-cs"/>
              </a:rPr>
              <a:t> Gymnasium in Munich. However, he felt alienated there and struggled with the institution's rigid pedagogical style.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 also had what were considered speech challenges, though he developed a passion for classical music and playing the violin, which would stay with him into his later years. Most significantly, Einstein's youth was marked by deep inquisitiveness and inquiry.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won the Nobel Prize for physics for his explanation of the photoelectric effect</a:t>
            </a:r>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13</a:t>
            </a:fld>
            <a:endParaRPr lang="en-US"/>
          </a:p>
        </p:txBody>
      </p:sp>
    </p:spTree>
    <p:extLst>
      <p:ext uri="{BB962C8B-B14F-4D97-AF65-F5344CB8AC3E}">
        <p14:creationId xmlns:p14="http://schemas.microsoft.com/office/powerpoint/2010/main" val="2070085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20</a:t>
            </a:fld>
            <a:endParaRPr lang="en-US"/>
          </a:p>
        </p:txBody>
      </p:sp>
    </p:spTree>
    <p:extLst>
      <p:ext uri="{BB962C8B-B14F-4D97-AF65-F5344CB8AC3E}">
        <p14:creationId xmlns:p14="http://schemas.microsoft.com/office/powerpoint/2010/main" val="172934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7E1E62-BE83-4B62-A391-0685F6658B8A}" type="slidenum">
              <a:rPr lang="en-US" smtClean="0"/>
              <a:t>21</a:t>
            </a:fld>
            <a:endParaRPr lang="en-US"/>
          </a:p>
        </p:txBody>
      </p:sp>
    </p:spTree>
    <p:extLst>
      <p:ext uri="{BB962C8B-B14F-4D97-AF65-F5344CB8AC3E}">
        <p14:creationId xmlns:p14="http://schemas.microsoft.com/office/powerpoint/2010/main" val="2751281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6D1BE4-5521-473F-B60C-8274A9B65238}" type="datetimeFigureOut">
              <a:rPr lang="en-US" smtClean="0"/>
              <a:t>19/11/2025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5CB07-497E-4F1B-99EC-8692372511DD}" type="slidenum">
              <a:rPr lang="en-US" smtClean="0"/>
              <a:t>‹#›</a:t>
            </a:fld>
            <a:endParaRPr lang="en-US"/>
          </a:p>
        </p:txBody>
      </p:sp>
      <p:pic>
        <p:nvPicPr>
          <p:cNvPr id="10" name="Picture 9" descr="A black background with white text&#10;&#10;Description automatically generated">
            <a:extLst>
              <a:ext uri="{FF2B5EF4-FFF2-40B4-BE49-F238E27FC236}">
                <a16:creationId xmlns:a16="http://schemas.microsoft.com/office/drawing/2014/main" id="{DD95B8A3-B584-420F-AE14-5EF56212AFA7}"/>
              </a:ext>
            </a:extLst>
          </p:cNvPr>
          <p:cNvPicPr>
            <a:picLocks noChangeAspect="1"/>
          </p:cNvPicPr>
          <p:nvPr userDrawn="1"/>
        </p:nvPicPr>
        <p:blipFill>
          <a:blip r:embed="rId2">
            <a:extLst>
              <a:ext uri="{28A0092B-C50C-407E-A947-70E740481C1C}">
                <a14:useLocalDpi xmlns:a14="http://schemas.microsoft.com/office/drawing/2010/main" val="0"/>
              </a:ext>
            </a:extLst>
          </a:blip>
          <a:srcRect l="22855" t="40293" r="22337" b="40294"/>
          <a:stretch/>
        </p:blipFill>
        <p:spPr>
          <a:xfrm>
            <a:off x="6980590" y="-376960"/>
            <a:ext cx="5316187" cy="1331376"/>
          </a:xfrm>
          <a:prstGeom prst="rect">
            <a:avLst/>
          </a:prstGeom>
        </p:spPr>
      </p:pic>
    </p:spTree>
    <p:extLst>
      <p:ext uri="{BB962C8B-B14F-4D97-AF65-F5344CB8AC3E}">
        <p14:creationId xmlns:p14="http://schemas.microsoft.com/office/powerpoint/2010/main" val="32890756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6D1BE4-5521-473F-B60C-8274A9B65238}" type="datetimeFigureOut">
              <a:rPr lang="en-US" smtClean="0"/>
              <a:t>19/11/2025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376912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6D1BE4-5521-473F-B60C-8274A9B65238}" type="datetimeFigureOut">
              <a:rPr lang="en-US" smtClean="0"/>
              <a:t>19/11/2025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397312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6D1BE4-5521-473F-B60C-8274A9B65238}" type="datetimeFigureOut">
              <a:rPr lang="en-US" smtClean="0"/>
              <a:t>19/11/2025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405672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6D1BE4-5521-473F-B60C-8274A9B65238}" type="datetimeFigureOut">
              <a:rPr lang="en-US" smtClean="0"/>
              <a:t>19/11/2025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3920379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6D1BE4-5521-473F-B60C-8274A9B65238}" type="datetimeFigureOut">
              <a:rPr lang="en-US" smtClean="0"/>
              <a:t>19/11/2025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1694708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6D1BE4-5521-473F-B60C-8274A9B65238}" type="datetimeFigureOut">
              <a:rPr lang="en-US" smtClean="0"/>
              <a:t>19/11/2025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4168821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6D1BE4-5521-473F-B60C-8274A9B65238}" type="datetimeFigureOut">
              <a:rPr lang="en-US" smtClean="0"/>
              <a:t>19/11/2025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4086436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6D1BE4-5521-473F-B60C-8274A9B65238}" type="datetimeFigureOut">
              <a:rPr lang="en-US" smtClean="0"/>
              <a:t>19/11/2025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3345544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6D1BE4-5521-473F-B60C-8274A9B65238}" type="datetimeFigureOut">
              <a:rPr lang="en-US" smtClean="0"/>
              <a:t>19/11/2025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405628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6D1BE4-5521-473F-B60C-8274A9B65238}" type="datetimeFigureOut">
              <a:rPr lang="en-US" smtClean="0"/>
              <a:t>19/11/2025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25CB07-497E-4F1B-99EC-8692372511DD}" type="slidenum">
              <a:rPr lang="en-US" smtClean="0"/>
              <a:t>‹#›</a:t>
            </a:fld>
            <a:endParaRPr lang="en-US"/>
          </a:p>
        </p:txBody>
      </p:sp>
    </p:spTree>
    <p:extLst>
      <p:ext uri="{BB962C8B-B14F-4D97-AF65-F5344CB8AC3E}">
        <p14:creationId xmlns:p14="http://schemas.microsoft.com/office/powerpoint/2010/main" val="915938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6D1BE4-5521-473F-B60C-8274A9B65238}" type="datetimeFigureOut">
              <a:rPr lang="en-US" smtClean="0"/>
              <a:t>19/11/2025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5CB07-497E-4F1B-99EC-8692372511DD}" type="slidenum">
              <a:rPr lang="en-US" smtClean="0"/>
              <a:t>‹#›</a:t>
            </a:fld>
            <a:endParaRPr lang="en-US"/>
          </a:p>
        </p:txBody>
      </p:sp>
      <p:sp>
        <p:nvSpPr>
          <p:cNvPr id="8" name="TextBox 7">
            <a:extLst>
              <a:ext uri="{FF2B5EF4-FFF2-40B4-BE49-F238E27FC236}">
                <a16:creationId xmlns:a16="http://schemas.microsoft.com/office/drawing/2014/main" id="{7836FA7F-4477-A0B2-1552-46E4648B589B}"/>
              </a:ext>
            </a:extLst>
          </p:cNvPr>
          <p:cNvSpPr txBox="1"/>
          <p:nvPr userDrawn="1">
            <p:extLst>
              <p:ext uri="{1162E1C5-73C7-4A58-AE30-91384D911F3F}">
                <p184:classification xmlns:p184="http://schemas.microsoft.com/office/powerpoint/2018/4/main" val="ftr"/>
              </p:ext>
            </p:extLst>
          </p:nvPr>
        </p:nvSpPr>
        <p:spPr>
          <a:xfrm>
            <a:off x="5257800" y="6642100"/>
            <a:ext cx="1701800"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Internal Use: Al-Futtaim Group</a:t>
            </a:r>
          </a:p>
        </p:txBody>
      </p:sp>
    </p:spTree>
    <p:extLst>
      <p:ext uri="{BB962C8B-B14F-4D97-AF65-F5344CB8AC3E}">
        <p14:creationId xmlns:p14="http://schemas.microsoft.com/office/powerpoint/2010/main" val="3891355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hyperlink" Target="https://freepngimg.com/png/4228-egg-png-imag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image" Target="../media/image22.svg"/><Relationship Id="rId9" Type="http://schemas.openxmlformats.org/officeDocument/2006/relationships/image" Target="../media/image25.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5.wdp"/></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7.wdp"/></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8.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30.png"/><Relationship Id="rId18" Type="http://schemas.microsoft.com/office/2007/relationships/hdphoto" Target="../media/hdphoto2.wdp"/><Relationship Id="rId3" Type="http://schemas.openxmlformats.org/officeDocument/2006/relationships/image" Target="../media/image35.png"/><Relationship Id="rId7" Type="http://schemas.openxmlformats.org/officeDocument/2006/relationships/image" Target="../media/image33.png"/><Relationship Id="rId12" Type="http://schemas.microsoft.com/office/2007/relationships/hdphoto" Target="../media/hdphoto5.wdp"/><Relationship Id="rId17" Type="http://schemas.openxmlformats.org/officeDocument/2006/relationships/image" Target="../media/image28.png"/><Relationship Id="rId2" Type="http://schemas.openxmlformats.org/officeDocument/2006/relationships/notesSlide" Target="../notesSlides/notesSlide30.xml"/><Relationship Id="rId16" Type="http://schemas.microsoft.com/office/2007/relationships/hdphoto" Target="../media/hdphoto10.wdp"/><Relationship Id="rId20" Type="http://schemas.microsoft.com/office/2007/relationships/hdphoto" Target="../media/hdphoto1.wdp"/><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31.png"/><Relationship Id="rId5" Type="http://schemas.openxmlformats.org/officeDocument/2006/relationships/image" Target="../media/image34.png"/><Relationship Id="rId15" Type="http://schemas.openxmlformats.org/officeDocument/2006/relationships/image" Target="../media/image36.png"/><Relationship Id="rId10" Type="http://schemas.microsoft.com/office/2007/relationships/hdphoto" Target="../media/hdphoto6.wdp"/><Relationship Id="rId19" Type="http://schemas.openxmlformats.org/officeDocument/2006/relationships/image" Target="../media/image27.png"/><Relationship Id="rId4" Type="http://schemas.microsoft.com/office/2007/relationships/hdphoto" Target="../media/hdphoto9.wdp"/><Relationship Id="rId9" Type="http://schemas.openxmlformats.org/officeDocument/2006/relationships/image" Target="../media/image32.png"/><Relationship Id="rId14" Type="http://schemas.microsoft.com/office/2007/relationships/hdphoto" Target="../media/hdphoto4.wdp"/></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5186" y="2763312"/>
            <a:ext cx="5316187" cy="1331376"/>
          </a:xfrm>
        </p:spPr>
        <p:txBody>
          <a:bodyPr/>
          <a:lstStyle/>
          <a:p>
            <a:pPr algn="l"/>
            <a:r>
              <a:rPr lang="en-US" dirty="0"/>
              <a:t>i </a:t>
            </a:r>
            <a:r>
              <a:rPr lang="en-US" dirty="0">
                <a:latin typeface="Brush Script MT" panose="03060802040406070304" pitchFamily="66" charset="0"/>
              </a:rPr>
              <a:t>Make</a:t>
            </a:r>
            <a:r>
              <a:rPr lang="en-US" dirty="0"/>
              <a:t> Possible!</a:t>
            </a:r>
          </a:p>
        </p:txBody>
      </p:sp>
    </p:spTree>
    <p:extLst>
      <p:ext uri="{BB962C8B-B14F-4D97-AF65-F5344CB8AC3E}">
        <p14:creationId xmlns:p14="http://schemas.microsoft.com/office/powerpoint/2010/main" val="778827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225" y="832307"/>
            <a:ext cx="10517579" cy="5613215"/>
          </a:xfrm>
        </p:spPr>
        <p:txBody>
          <a:bodyPr>
            <a:noAutofit/>
          </a:bodyPr>
          <a:lstStyle/>
          <a:p>
            <a:pPr marL="342900" indent="-342900" algn="l">
              <a:buFont typeface="Arial" panose="020B0604020202020204" pitchFamily="34" charset="0"/>
              <a:buChar char="•"/>
            </a:pPr>
            <a:r>
              <a:rPr lang="en-US" sz="2500" dirty="0"/>
              <a:t>Parents thought he might be intellectually disabled</a:t>
            </a:r>
          </a:p>
          <a:p>
            <a:pPr marL="342900" indent="-342900" algn="l">
              <a:buFont typeface="Arial" panose="020B0604020202020204" pitchFamily="34" charset="0"/>
              <a:buChar char="•"/>
            </a:pPr>
            <a:r>
              <a:rPr lang="en-US" sz="2500" dirty="0"/>
              <a:t>Didn’t speak till the age 4 years old.</a:t>
            </a:r>
          </a:p>
          <a:p>
            <a:pPr marL="342900" indent="-342900" algn="l">
              <a:buFont typeface="Arial" panose="020B0604020202020204" pitchFamily="34" charset="0"/>
              <a:buChar char="•"/>
            </a:pPr>
            <a:r>
              <a:rPr lang="en-US" sz="2500" dirty="0"/>
              <a:t>Many people believed he would not succeed at anything</a:t>
            </a:r>
          </a:p>
          <a:p>
            <a:pPr marL="342900" indent="-342900" algn="l">
              <a:buFont typeface="Arial" panose="020B0604020202020204" pitchFamily="34" charset="0"/>
              <a:buChar char="•"/>
            </a:pPr>
            <a:r>
              <a:rPr lang="en-US" sz="2500" dirty="0"/>
              <a:t>Played violin at the age of 6</a:t>
            </a:r>
          </a:p>
          <a:p>
            <a:pPr marL="342900" indent="-342900" algn="l">
              <a:buFont typeface="Arial" panose="020B0604020202020204" pitchFamily="34" charset="0"/>
              <a:buChar char="•"/>
            </a:pPr>
            <a:r>
              <a:rPr lang="en-US" sz="2500" dirty="0"/>
              <a:t>Dropped out of School at the age of 15</a:t>
            </a:r>
          </a:p>
          <a:p>
            <a:pPr marL="342900" indent="-342900" algn="l">
              <a:buFont typeface="Arial" panose="020B0604020202020204" pitchFamily="34" charset="0"/>
              <a:buChar char="•"/>
            </a:pPr>
            <a:r>
              <a:rPr lang="en-US" sz="2500" dirty="0"/>
              <a:t>No employment skills</a:t>
            </a:r>
          </a:p>
          <a:p>
            <a:pPr marL="342900" indent="-342900" algn="l">
              <a:buFont typeface="Arial" panose="020B0604020202020204" pitchFamily="34" charset="0"/>
              <a:buChar char="•"/>
            </a:pPr>
            <a:r>
              <a:rPr lang="en-US" dirty="0"/>
              <a:t>He failed the entrance exam several times before getting into institute of Technology…</a:t>
            </a:r>
          </a:p>
          <a:p>
            <a:pPr marL="342900" indent="-342900" algn="l">
              <a:buFont typeface="Arial" panose="020B0604020202020204" pitchFamily="34" charset="0"/>
              <a:buChar char="•"/>
            </a:pPr>
            <a:r>
              <a:rPr lang="en-US" dirty="0"/>
              <a:t>Took 9 years to get a job in academia</a:t>
            </a:r>
            <a:endParaRPr lang="en-US" sz="2500" dirty="0"/>
          </a:p>
          <a:p>
            <a:pPr marL="342900" indent="-342900" algn="l">
              <a:buFont typeface="Arial" panose="020B0604020202020204" pitchFamily="34" charset="0"/>
              <a:buChar char="•"/>
            </a:pPr>
            <a:r>
              <a:rPr lang="en-US" sz="2500" dirty="0">
                <a:solidFill>
                  <a:schemeClr val="accent1">
                    <a:lumMod val="75000"/>
                  </a:schemeClr>
                </a:solidFill>
              </a:rPr>
              <a:t>The theory of relativity and more theories</a:t>
            </a:r>
          </a:p>
          <a:p>
            <a:pPr marL="342900" indent="-342900" algn="l">
              <a:buFont typeface="Arial" panose="020B0604020202020204" pitchFamily="34" charset="0"/>
              <a:buChar char="•"/>
            </a:pPr>
            <a:r>
              <a:rPr lang="en-US" sz="2500" dirty="0">
                <a:solidFill>
                  <a:schemeClr val="accent1">
                    <a:lumMod val="75000"/>
                  </a:schemeClr>
                </a:solidFill>
              </a:rPr>
              <a:t>Won the Nobel prize</a:t>
            </a:r>
          </a:p>
          <a:p>
            <a:pPr marL="342900" indent="-342900" algn="l">
              <a:buFont typeface="Arial" panose="020B0604020202020204" pitchFamily="34" charset="0"/>
              <a:buChar char="•"/>
            </a:pPr>
            <a:r>
              <a:rPr lang="en-US" sz="2500" dirty="0">
                <a:solidFill>
                  <a:schemeClr val="accent1">
                    <a:lumMod val="75000"/>
                  </a:schemeClr>
                </a:solidFill>
              </a:rPr>
              <a:t>Awarded fellowships or memberships of all the leading scientific academies throughout the world</a:t>
            </a:r>
          </a:p>
          <a:p>
            <a:pPr marL="342900" indent="-342900" algn="l">
              <a:buFont typeface="Arial" panose="020B0604020202020204" pitchFamily="34" charset="0"/>
              <a:buChar char="•"/>
            </a:pPr>
            <a:endParaRPr lang="en-US" sz="2500" dirty="0">
              <a:solidFill>
                <a:schemeClr val="accent1">
                  <a:lumMod val="75000"/>
                </a:schemeClr>
              </a:solidFill>
            </a:endParaRPr>
          </a:p>
        </p:txBody>
      </p:sp>
    </p:spTree>
    <p:extLst>
      <p:ext uri="{BB962C8B-B14F-4D97-AF65-F5344CB8AC3E}">
        <p14:creationId xmlns:p14="http://schemas.microsoft.com/office/powerpoint/2010/main" val="391642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5" name="TextBox 4"/>
          <p:cNvSpPr txBox="1"/>
          <p:nvPr/>
        </p:nvSpPr>
        <p:spPr>
          <a:xfrm>
            <a:off x="7374577" y="5569527"/>
            <a:ext cx="4275117" cy="851297"/>
          </a:xfrm>
          <a:prstGeom prst="roundRect">
            <a:avLst/>
          </a:prstGeom>
          <a:solidFill>
            <a:schemeClr val="accent1">
              <a:lumMod val="7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Sir Richard Branson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Founder : Virgin Group</a:t>
            </a:r>
          </a:p>
        </p:txBody>
      </p:sp>
    </p:spTree>
    <p:extLst>
      <p:ext uri="{BB962C8B-B14F-4D97-AF65-F5344CB8AC3E}">
        <p14:creationId xmlns:p14="http://schemas.microsoft.com/office/powerpoint/2010/main" val="5027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1"/>
          <p:cNvSpPr txBox="1">
            <a:spLocks/>
          </p:cNvSpPr>
          <p:nvPr/>
        </p:nvSpPr>
        <p:spPr>
          <a:xfrm>
            <a:off x="0" y="923266"/>
            <a:ext cx="4782787" cy="18911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Light" panose="020F0302020204030204"/>
                <a:ea typeface="+mj-ea"/>
                <a:cs typeface="+mj-cs"/>
              </a:rPr>
              <a:t>“Do not be embarrassed by your failures, learn from them and start again.”</a:t>
            </a:r>
            <a:br>
              <a:rPr kumimoji="0" lang="en-US" sz="2400" b="0" i="1" u="none" strike="noStrike" kern="1200" cap="none" spc="0" normalizeH="0" baseline="0" noProof="0" dirty="0">
                <a:ln>
                  <a:noFill/>
                </a:ln>
                <a:solidFill>
                  <a:prstClr val="black"/>
                </a:solidFill>
                <a:effectLst/>
                <a:uLnTx/>
                <a:uFillTx/>
                <a:latin typeface="Calibri Light" panose="020F0302020204030204"/>
                <a:ea typeface="+mj-ea"/>
                <a:cs typeface="+mj-cs"/>
              </a:rPr>
            </a:br>
            <a:br>
              <a:rPr kumimoji="0" lang="en-US" sz="2400" b="0" i="1"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j-ea"/>
                <a:cs typeface="+mj-cs"/>
              </a:rPr>
              <a:t>Richard Branson</a:t>
            </a:r>
            <a:endParaRPr kumimoji="0" lang="en-US" sz="2400" b="1" i="1"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29098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225" y="968493"/>
            <a:ext cx="10517579" cy="5613215"/>
          </a:xfrm>
        </p:spPr>
        <p:txBody>
          <a:bodyPr>
            <a:normAutofit/>
          </a:bodyPr>
          <a:lstStyle/>
          <a:p>
            <a:pPr marL="342900" indent="-342900" algn="l">
              <a:buFont typeface="Arial" panose="020B0604020202020204" pitchFamily="34" charset="0"/>
              <a:buChar char="•"/>
            </a:pPr>
            <a:r>
              <a:rPr lang="en-US" dirty="0"/>
              <a:t>He was unable to speak fluently till the age of 12 years old.</a:t>
            </a:r>
          </a:p>
          <a:p>
            <a:pPr marL="342900" indent="-342900" algn="l">
              <a:buFont typeface="Arial" panose="020B0604020202020204" pitchFamily="34" charset="0"/>
              <a:buChar char="•"/>
            </a:pPr>
            <a:r>
              <a:rPr lang="en-US" dirty="0"/>
              <a:t>At school he was nicknamed “pig-dog”</a:t>
            </a:r>
          </a:p>
          <a:p>
            <a:pPr marL="342900" indent="-342900" algn="l">
              <a:buFont typeface="Arial" panose="020B0604020202020204" pitchFamily="34" charset="0"/>
              <a:buChar char="•"/>
            </a:pPr>
            <a:r>
              <a:rPr lang="en-US" dirty="0"/>
              <a:t>At age 16 he was expelled from the Rotterdam Academy</a:t>
            </a:r>
          </a:p>
          <a:p>
            <a:pPr marL="342900" indent="-342900" algn="l">
              <a:buFont typeface="Arial" panose="020B0604020202020204" pitchFamily="34" charset="0"/>
              <a:buChar char="•"/>
            </a:pPr>
            <a:r>
              <a:rPr lang="en-US" dirty="0"/>
              <a:t>He went on to pursue life as  a musician and a standup comic.</a:t>
            </a:r>
          </a:p>
          <a:p>
            <a:pPr marL="342900" indent="-342900" algn="l">
              <a:buFont typeface="Arial" panose="020B0604020202020204" pitchFamily="34" charset="0"/>
              <a:buChar char="•"/>
            </a:pPr>
            <a:r>
              <a:rPr lang="en-US" dirty="0"/>
              <a:t>He was busted for stealing from the celebrities he worked with.</a:t>
            </a:r>
          </a:p>
          <a:p>
            <a:pPr marL="342900" indent="-342900" algn="l">
              <a:buFont typeface="Arial" panose="020B0604020202020204" pitchFamily="34" charset="0"/>
              <a:buChar char="•"/>
            </a:pPr>
            <a:r>
              <a:rPr lang="en-US" dirty="0"/>
              <a:t>He failed the entrance exam several times before getting into New York’s Fashion institute of Technology…</a:t>
            </a:r>
          </a:p>
          <a:p>
            <a:pPr marL="342900" indent="-342900" algn="l">
              <a:buFont typeface="Arial" panose="020B0604020202020204" pitchFamily="34" charset="0"/>
              <a:buChar char="•"/>
            </a:pPr>
            <a:r>
              <a:rPr lang="en-US" dirty="0">
                <a:solidFill>
                  <a:schemeClr val="accent1">
                    <a:lumMod val="75000"/>
                  </a:schemeClr>
                </a:solidFill>
              </a:rPr>
              <a:t>Invented a stationary refrigerator, electromagnetic pump, a self adjusting camera, sound replication device and dozens more </a:t>
            </a:r>
          </a:p>
          <a:p>
            <a:pPr marL="342900" indent="-342900" algn="l">
              <a:buFont typeface="Arial" panose="020B0604020202020204" pitchFamily="34" charset="0"/>
              <a:buChar char="•"/>
            </a:pPr>
            <a:r>
              <a:rPr lang="en-US" dirty="0">
                <a:solidFill>
                  <a:schemeClr val="accent1">
                    <a:lumMod val="75000"/>
                  </a:schemeClr>
                </a:solidFill>
              </a:rPr>
              <a:t>The theory of relatively and more theories</a:t>
            </a:r>
          </a:p>
          <a:p>
            <a:pPr marL="342900" indent="-342900" algn="l">
              <a:buFont typeface="Arial" panose="020B0604020202020204" pitchFamily="34" charset="0"/>
              <a:buChar char="•"/>
            </a:pPr>
            <a:r>
              <a:rPr lang="en-US" dirty="0">
                <a:solidFill>
                  <a:schemeClr val="accent1">
                    <a:lumMod val="75000"/>
                  </a:schemeClr>
                </a:solidFill>
              </a:rPr>
              <a:t>Won the Nobel prize</a:t>
            </a:r>
          </a:p>
        </p:txBody>
      </p:sp>
    </p:spTree>
    <p:extLst>
      <p:ext uri="{BB962C8B-B14F-4D97-AF65-F5344CB8AC3E}">
        <p14:creationId xmlns:p14="http://schemas.microsoft.com/office/powerpoint/2010/main" val="7135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TextBox 4"/>
          <p:cNvSpPr txBox="1"/>
          <p:nvPr/>
        </p:nvSpPr>
        <p:spPr>
          <a:xfrm>
            <a:off x="973776" y="5771407"/>
            <a:ext cx="4275117" cy="851297"/>
          </a:xfrm>
          <a:prstGeom prst="roundRect">
            <a:avLst/>
          </a:prstGeom>
          <a:solidFill>
            <a:schemeClr val="accent1">
              <a:lumMod val="7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a:ln w="0"/>
                <a:solidFill>
                  <a:schemeClr val="bg1"/>
                </a:solidFill>
                <a:effectLst>
                  <a:outerShdw blurRad="38100" dist="19050" dir="2700000" algn="tl" rotWithShape="0">
                    <a:schemeClr val="dk1">
                      <a:alpha val="40000"/>
                    </a:schemeClr>
                  </a:outerShdw>
                </a:effectLst>
              </a:rPr>
              <a:t>Albert Einstein</a:t>
            </a:r>
          </a:p>
          <a:p>
            <a:pPr algn="ctr"/>
            <a:r>
              <a:rPr lang="en-US" sz="2000" dirty="0">
                <a:ln w="0"/>
                <a:solidFill>
                  <a:schemeClr val="bg1"/>
                </a:solidFill>
                <a:effectLst>
                  <a:outerShdw blurRad="38100" dist="19050" dir="2700000" algn="tl" rotWithShape="0">
                    <a:schemeClr val="dk1">
                      <a:alpha val="40000"/>
                    </a:schemeClr>
                  </a:outerShdw>
                </a:effectLst>
              </a:rPr>
              <a:t>Theoretical Physicist</a:t>
            </a:r>
          </a:p>
        </p:txBody>
      </p:sp>
    </p:spTree>
    <p:extLst>
      <p:ext uri="{BB962C8B-B14F-4D97-AF65-F5344CB8AC3E}">
        <p14:creationId xmlns:p14="http://schemas.microsoft.com/office/powerpoint/2010/main" val="990218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5" name="Title 1"/>
          <p:cNvSpPr txBox="1">
            <a:spLocks/>
          </p:cNvSpPr>
          <p:nvPr/>
        </p:nvSpPr>
        <p:spPr>
          <a:xfrm>
            <a:off x="6733309" y="365125"/>
            <a:ext cx="4782787" cy="18911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dirty="0">
                <a:solidFill>
                  <a:schemeClr val="bg1"/>
                </a:solidFill>
              </a:rPr>
              <a:t>“Try not to become a man of success, but rather try to become a man of value.”</a:t>
            </a:r>
            <a:br>
              <a:rPr lang="en-US" sz="2400" i="1" dirty="0">
                <a:solidFill>
                  <a:schemeClr val="bg1"/>
                </a:solidFill>
              </a:rPr>
            </a:br>
            <a:br>
              <a:rPr lang="en-US" sz="2400" i="1" dirty="0">
                <a:solidFill>
                  <a:schemeClr val="bg1"/>
                </a:solidFill>
              </a:rPr>
            </a:br>
            <a:r>
              <a:rPr lang="en-US" sz="2400" b="1" dirty="0">
                <a:ln w="0"/>
                <a:solidFill>
                  <a:schemeClr val="bg1"/>
                </a:solidFill>
                <a:effectLst>
                  <a:outerShdw blurRad="38100" dist="19050" dir="2700000" algn="tl" rotWithShape="0">
                    <a:schemeClr val="dk1">
                      <a:alpha val="40000"/>
                    </a:schemeClr>
                  </a:outerShdw>
                </a:effectLst>
              </a:rPr>
              <a:t>Albert Einstein</a:t>
            </a:r>
          </a:p>
        </p:txBody>
      </p:sp>
    </p:spTree>
    <p:extLst>
      <p:ext uri="{BB962C8B-B14F-4D97-AF65-F5344CB8AC3E}">
        <p14:creationId xmlns:p14="http://schemas.microsoft.com/office/powerpoint/2010/main" val="3495928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225" y="1182507"/>
            <a:ext cx="10517579" cy="4907010"/>
          </a:xfrm>
        </p:spPr>
        <p:txBody>
          <a:bodyPr>
            <a:normAutofit/>
          </a:bodyPr>
          <a:lstStyle/>
          <a:p>
            <a:pPr marL="342900" indent="-342900" algn="l">
              <a:buFont typeface="Arial" panose="020B0604020202020204" pitchFamily="34" charset="0"/>
              <a:buChar char="•"/>
            </a:pPr>
            <a:r>
              <a:rPr lang="en-US" dirty="0"/>
              <a:t>UAE National</a:t>
            </a:r>
          </a:p>
          <a:p>
            <a:pPr marL="342900" indent="-342900" algn="l">
              <a:buFont typeface="Arial" panose="020B0604020202020204" pitchFamily="34" charset="0"/>
              <a:buChar char="•"/>
            </a:pPr>
            <a:r>
              <a:rPr lang="en-US" dirty="0"/>
              <a:t>Degree in Business and Marketing from the American University in Dubai</a:t>
            </a:r>
          </a:p>
          <a:p>
            <a:pPr marL="342900" indent="-342900" algn="l">
              <a:buFont typeface="Arial" panose="020B0604020202020204" pitchFamily="34" charset="0"/>
              <a:buChar char="•"/>
            </a:pPr>
            <a:r>
              <a:rPr lang="en-US" dirty="0"/>
              <a:t>MSC from London Business School</a:t>
            </a:r>
          </a:p>
          <a:p>
            <a:pPr marL="342900" indent="-342900" algn="l">
              <a:buFont typeface="Arial" panose="020B0604020202020204" pitchFamily="34" charset="0"/>
              <a:buChar char="•"/>
            </a:pPr>
            <a:r>
              <a:rPr lang="en-US" dirty="0"/>
              <a:t>Held several Investment &amp; Technology executive posts </a:t>
            </a:r>
          </a:p>
          <a:p>
            <a:pPr marL="342900" indent="-342900" algn="l">
              <a:buFont typeface="Arial" panose="020B0604020202020204" pitchFamily="34" charset="0"/>
              <a:buChar char="•"/>
            </a:pPr>
            <a:r>
              <a:rPr lang="en-US" dirty="0">
                <a:solidFill>
                  <a:schemeClr val="accent1">
                    <a:lumMod val="75000"/>
                  </a:schemeClr>
                </a:solidFill>
              </a:rPr>
              <a:t>First Arab female to ski across North Pole</a:t>
            </a:r>
          </a:p>
          <a:p>
            <a:pPr marL="342900" indent="-342900" algn="l">
              <a:buFont typeface="Arial" panose="020B0604020202020204" pitchFamily="34" charset="0"/>
              <a:buChar char="•"/>
            </a:pPr>
            <a:r>
              <a:rPr lang="en-US" dirty="0">
                <a:solidFill>
                  <a:schemeClr val="accent1">
                    <a:lumMod val="75000"/>
                  </a:schemeClr>
                </a:solidFill>
              </a:rPr>
              <a:t>Without any motorized equipment – 100 nautical miles</a:t>
            </a:r>
          </a:p>
          <a:p>
            <a:pPr marL="342900" indent="-342900" algn="l">
              <a:buFont typeface="Arial" panose="020B0604020202020204" pitchFamily="34" charset="0"/>
              <a:buChar char="•"/>
            </a:pPr>
            <a:r>
              <a:rPr lang="en-US" dirty="0">
                <a:solidFill>
                  <a:schemeClr val="accent1">
                    <a:lumMod val="75000"/>
                  </a:schemeClr>
                </a:solidFill>
              </a:rPr>
              <a:t>Without any RESUPPLIES or other assistance on ice.</a:t>
            </a:r>
          </a:p>
          <a:p>
            <a:pPr marL="342900" indent="-342900" algn="l">
              <a:buFont typeface="Arial" panose="020B0604020202020204" pitchFamily="34" charset="0"/>
              <a:buChar char="•"/>
            </a:pPr>
            <a:r>
              <a:rPr lang="en-US" dirty="0">
                <a:solidFill>
                  <a:schemeClr val="accent1">
                    <a:lumMod val="75000"/>
                  </a:schemeClr>
                </a:solidFill>
              </a:rPr>
              <a:t>Constantly shifting sea ice</a:t>
            </a:r>
          </a:p>
          <a:p>
            <a:pPr marL="342900" indent="-342900" algn="l">
              <a:buFont typeface="Arial" panose="020B0604020202020204" pitchFamily="34" charset="0"/>
              <a:buChar char="•"/>
            </a:pPr>
            <a:r>
              <a:rPr lang="en-US" dirty="0">
                <a:solidFill>
                  <a:schemeClr val="accent1">
                    <a:lumMod val="75000"/>
                  </a:schemeClr>
                </a:solidFill>
              </a:rPr>
              <a:t>Pulled her own sledge across the frozen Arctic</a:t>
            </a:r>
          </a:p>
          <a:p>
            <a:pPr marL="342900" indent="-342900" algn="l">
              <a:buFont typeface="Arial" panose="020B0604020202020204" pitchFamily="34" charset="0"/>
              <a:buChar char="•"/>
            </a:pPr>
            <a:r>
              <a:rPr lang="en-US" dirty="0">
                <a:solidFill>
                  <a:schemeClr val="accent1">
                    <a:lumMod val="75000"/>
                  </a:schemeClr>
                </a:solidFill>
              </a:rPr>
              <a:t>MINUS 40 degrees  Celsius</a:t>
            </a:r>
          </a:p>
        </p:txBody>
      </p:sp>
    </p:spTree>
    <p:extLst>
      <p:ext uri="{BB962C8B-B14F-4D97-AF65-F5344CB8AC3E}">
        <p14:creationId xmlns:p14="http://schemas.microsoft.com/office/powerpoint/2010/main" val="300056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b="660"/>
          <a:stretch/>
        </p:blipFill>
        <p:spPr>
          <a:xfrm>
            <a:off x="0" y="0"/>
            <a:ext cx="12192000" cy="6923380"/>
          </a:xfrm>
          <a:prstGeom prst="rect">
            <a:avLst/>
          </a:prstGeom>
        </p:spPr>
      </p:pic>
      <p:sp>
        <p:nvSpPr>
          <p:cNvPr id="5" name="TextBox 4"/>
          <p:cNvSpPr txBox="1"/>
          <p:nvPr/>
        </p:nvSpPr>
        <p:spPr>
          <a:xfrm>
            <a:off x="973776" y="5771407"/>
            <a:ext cx="5602122" cy="851297"/>
          </a:xfrm>
          <a:prstGeom prst="roundRect">
            <a:avLst/>
          </a:prstGeom>
          <a:solidFill>
            <a:schemeClr val="accent1">
              <a:lumMod val="7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err="1">
                <a:ln w="0"/>
                <a:solidFill>
                  <a:schemeClr val="bg1"/>
                </a:solidFill>
                <a:effectLst>
                  <a:outerShdw blurRad="38100" dist="19050" dir="2700000" algn="tl" rotWithShape="0">
                    <a:schemeClr val="dk1">
                      <a:alpha val="40000"/>
                    </a:schemeClr>
                  </a:outerShdw>
                </a:effectLst>
              </a:rPr>
              <a:t>Elham</a:t>
            </a:r>
            <a:r>
              <a:rPr lang="en-US" sz="2400" b="1" dirty="0">
                <a:ln w="0"/>
                <a:solidFill>
                  <a:schemeClr val="bg1"/>
                </a:solidFill>
                <a:effectLst>
                  <a:outerShdw blurRad="38100" dist="19050" dir="2700000" algn="tl" rotWithShape="0">
                    <a:schemeClr val="dk1">
                      <a:alpha val="40000"/>
                    </a:schemeClr>
                  </a:outerShdw>
                </a:effectLst>
              </a:rPr>
              <a:t> Al </a:t>
            </a:r>
            <a:r>
              <a:rPr lang="en-US" sz="2400" b="1" dirty="0" err="1">
                <a:ln w="0"/>
                <a:solidFill>
                  <a:schemeClr val="bg1"/>
                </a:solidFill>
                <a:effectLst>
                  <a:outerShdw blurRad="38100" dist="19050" dir="2700000" algn="tl" rotWithShape="0">
                    <a:schemeClr val="dk1">
                      <a:alpha val="40000"/>
                    </a:schemeClr>
                  </a:outerShdw>
                </a:effectLst>
              </a:rPr>
              <a:t>Qasimi</a:t>
            </a:r>
            <a:endParaRPr lang="en-US" sz="2400" b="1" i="1" dirty="0">
              <a:solidFill>
                <a:schemeClr val="bg1"/>
              </a:solidFill>
            </a:endParaRPr>
          </a:p>
          <a:p>
            <a:pPr algn="ctr"/>
            <a:r>
              <a:rPr lang="en-US" sz="2000" dirty="0">
                <a:ln w="0"/>
                <a:solidFill>
                  <a:schemeClr val="bg1"/>
                </a:solidFill>
                <a:effectLst>
                  <a:outerShdw blurRad="38100" dist="19050" dir="2700000" algn="tl" rotWithShape="0">
                    <a:schemeClr val="dk1">
                      <a:alpha val="40000"/>
                    </a:schemeClr>
                  </a:outerShdw>
                </a:effectLst>
              </a:rPr>
              <a:t>Chief Strategy Officer/Entrepreneur/Trekker</a:t>
            </a:r>
          </a:p>
        </p:txBody>
      </p:sp>
    </p:spTree>
    <p:extLst>
      <p:ext uri="{BB962C8B-B14F-4D97-AF65-F5344CB8AC3E}">
        <p14:creationId xmlns:p14="http://schemas.microsoft.com/office/powerpoint/2010/main" val="1160784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itle 1"/>
          <p:cNvSpPr txBox="1">
            <a:spLocks/>
          </p:cNvSpPr>
          <p:nvPr/>
        </p:nvSpPr>
        <p:spPr>
          <a:xfrm>
            <a:off x="237505" y="1027906"/>
            <a:ext cx="4465123" cy="18911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dirty="0">
                <a:solidFill>
                  <a:schemeClr val="bg1"/>
                </a:solidFill>
              </a:rPr>
              <a:t>“Empowering women in our society is, in fact, not only our collective responsibility, but our national duty.”</a:t>
            </a:r>
            <a:br>
              <a:rPr lang="en-US" sz="2400" i="1" dirty="0">
                <a:solidFill>
                  <a:schemeClr val="bg1"/>
                </a:solidFill>
              </a:rPr>
            </a:br>
            <a:br>
              <a:rPr lang="en-US" sz="2400" i="1" dirty="0">
                <a:solidFill>
                  <a:schemeClr val="bg1"/>
                </a:solidFill>
              </a:rPr>
            </a:br>
            <a:r>
              <a:rPr lang="en-US" sz="2400" b="1" dirty="0" err="1">
                <a:ln w="0"/>
                <a:solidFill>
                  <a:schemeClr val="bg1"/>
                </a:solidFill>
                <a:effectLst>
                  <a:outerShdw blurRad="38100" dist="19050" dir="2700000" algn="tl" rotWithShape="0">
                    <a:schemeClr val="dk1">
                      <a:alpha val="40000"/>
                    </a:schemeClr>
                  </a:outerShdw>
                </a:effectLst>
              </a:rPr>
              <a:t>Elham</a:t>
            </a:r>
            <a:r>
              <a:rPr lang="en-US" sz="2400" b="1" dirty="0">
                <a:ln w="0"/>
                <a:solidFill>
                  <a:schemeClr val="bg1"/>
                </a:solidFill>
                <a:effectLst>
                  <a:outerShdw blurRad="38100" dist="19050" dir="2700000" algn="tl" rotWithShape="0">
                    <a:schemeClr val="dk1">
                      <a:alpha val="40000"/>
                    </a:schemeClr>
                  </a:outerShdw>
                </a:effectLst>
              </a:rPr>
              <a:t> Al </a:t>
            </a:r>
            <a:r>
              <a:rPr lang="en-US" sz="2400" b="1" dirty="0" err="1">
                <a:ln w="0"/>
                <a:solidFill>
                  <a:schemeClr val="bg1"/>
                </a:solidFill>
                <a:effectLst>
                  <a:outerShdw blurRad="38100" dist="19050" dir="2700000" algn="tl" rotWithShape="0">
                    <a:schemeClr val="dk1">
                      <a:alpha val="40000"/>
                    </a:schemeClr>
                  </a:outerShdw>
                </a:effectLst>
              </a:rPr>
              <a:t>Qasimi</a:t>
            </a:r>
            <a:endParaRPr lang="en-US" sz="2400" b="1" i="1" dirty="0">
              <a:solidFill>
                <a:schemeClr val="bg1"/>
              </a:solidFill>
            </a:endParaRPr>
          </a:p>
        </p:txBody>
      </p:sp>
    </p:spTree>
    <p:extLst>
      <p:ext uri="{BB962C8B-B14F-4D97-AF65-F5344CB8AC3E}">
        <p14:creationId xmlns:p14="http://schemas.microsoft.com/office/powerpoint/2010/main" val="1648536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94069" y="3115151"/>
            <a:ext cx="9330048" cy="803708"/>
          </a:xfrm>
        </p:spPr>
        <p:txBody>
          <a:bodyPr>
            <a:normAutofit/>
          </a:bodyPr>
          <a:lstStyle/>
          <a:p>
            <a:pPr algn="l"/>
            <a:r>
              <a:rPr lang="en-US" sz="4000" b="1" dirty="0"/>
              <a:t>possible.</a:t>
            </a:r>
          </a:p>
        </p:txBody>
      </p:sp>
    </p:spTree>
    <p:extLst>
      <p:ext uri="{BB962C8B-B14F-4D97-AF65-F5344CB8AC3E}">
        <p14:creationId xmlns:p14="http://schemas.microsoft.com/office/powerpoint/2010/main" val="377227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40080" y="2766219"/>
            <a:ext cx="10515600" cy="1325563"/>
          </a:xfrm>
        </p:spPr>
        <p:txBody>
          <a:bodyPr/>
          <a:lstStyle/>
          <a:p>
            <a:r>
              <a:rPr lang="en-US" b="1" dirty="0">
                <a:solidFill>
                  <a:schemeClr val="bg1"/>
                </a:solidFill>
              </a:rPr>
              <a:t>GLOBAL IMPOSIBILITIES </a:t>
            </a:r>
          </a:p>
        </p:txBody>
      </p:sp>
      <p:pic>
        <p:nvPicPr>
          <p:cNvPr id="3" name="Picture 2" descr="A black background with white text&#10;&#10;Description automatically generated">
            <a:extLst>
              <a:ext uri="{FF2B5EF4-FFF2-40B4-BE49-F238E27FC236}">
                <a16:creationId xmlns:a16="http://schemas.microsoft.com/office/drawing/2014/main" id="{FBAA2BD1-9872-879B-2D9C-03D959196ECC}"/>
              </a:ext>
            </a:extLst>
          </p:cNvPr>
          <p:cNvPicPr>
            <a:picLocks noChangeAspect="1"/>
          </p:cNvPicPr>
          <p:nvPr/>
        </p:nvPicPr>
        <p:blipFill>
          <a:blip r:embed="rId3">
            <a:extLst>
              <a:ext uri="{28A0092B-C50C-407E-A947-70E740481C1C}">
                <a14:useLocalDpi xmlns:a14="http://schemas.microsoft.com/office/drawing/2010/main" val="0"/>
              </a:ext>
            </a:extLst>
          </a:blip>
          <a:srcRect l="22855" t="40293" r="22337" b="40294"/>
          <a:stretch/>
        </p:blipFill>
        <p:spPr>
          <a:xfrm>
            <a:off x="6980590" y="-376960"/>
            <a:ext cx="5316187" cy="1331376"/>
          </a:xfrm>
          <a:prstGeom prst="rect">
            <a:avLst/>
          </a:prstGeom>
        </p:spPr>
      </p:pic>
    </p:spTree>
    <p:extLst>
      <p:ext uri="{BB962C8B-B14F-4D97-AF65-F5344CB8AC3E}">
        <p14:creationId xmlns:p14="http://schemas.microsoft.com/office/powerpoint/2010/main" val="1745319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26" y="2870818"/>
            <a:ext cx="10515600" cy="1325563"/>
          </a:xfrm>
        </p:spPr>
        <p:txBody>
          <a:bodyPr/>
          <a:lstStyle/>
          <a:p>
            <a:r>
              <a:rPr lang="en-US" b="1" dirty="0">
                <a:solidFill>
                  <a:schemeClr val="bg1"/>
                </a:solidFill>
              </a:rPr>
              <a:t>THE LEADER</a:t>
            </a:r>
          </a:p>
        </p:txBody>
      </p:sp>
      <p:pic>
        <p:nvPicPr>
          <p:cNvPr id="3" name="Picture 2" descr="A black background with white text&#10;&#10;Description automatically generated">
            <a:extLst>
              <a:ext uri="{FF2B5EF4-FFF2-40B4-BE49-F238E27FC236}">
                <a16:creationId xmlns:a16="http://schemas.microsoft.com/office/drawing/2014/main" id="{DA8715BD-B488-9726-2E96-97F1A37FBD04}"/>
              </a:ext>
            </a:extLst>
          </p:cNvPr>
          <p:cNvPicPr>
            <a:picLocks noChangeAspect="1"/>
          </p:cNvPicPr>
          <p:nvPr/>
        </p:nvPicPr>
        <p:blipFill>
          <a:blip r:embed="rId3">
            <a:extLst>
              <a:ext uri="{28A0092B-C50C-407E-A947-70E740481C1C}">
                <a14:useLocalDpi xmlns:a14="http://schemas.microsoft.com/office/drawing/2010/main" val="0"/>
              </a:ext>
            </a:extLst>
          </a:blip>
          <a:srcRect l="22855" t="40293" r="22337" b="40294"/>
          <a:stretch/>
        </p:blipFill>
        <p:spPr>
          <a:xfrm>
            <a:off x="6980590" y="-376960"/>
            <a:ext cx="5316187" cy="1331376"/>
          </a:xfrm>
          <a:prstGeom prst="rect">
            <a:avLst/>
          </a:prstGeom>
        </p:spPr>
      </p:pic>
    </p:spTree>
    <p:extLst>
      <p:ext uri="{BB962C8B-B14F-4D97-AF65-F5344CB8AC3E}">
        <p14:creationId xmlns:p14="http://schemas.microsoft.com/office/powerpoint/2010/main" val="1453411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5" name="Title 1"/>
          <p:cNvSpPr txBox="1">
            <a:spLocks/>
          </p:cNvSpPr>
          <p:nvPr/>
        </p:nvSpPr>
        <p:spPr>
          <a:xfrm>
            <a:off x="100103" y="-297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1990</a:t>
            </a:r>
          </a:p>
        </p:txBody>
      </p:sp>
    </p:spTree>
    <p:extLst>
      <p:ext uri="{BB962C8B-B14F-4D97-AF65-F5344CB8AC3E}">
        <p14:creationId xmlns:p14="http://schemas.microsoft.com/office/powerpoint/2010/main" val="323863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2720"/>
          <a:stretch/>
        </p:blipFill>
        <p:spPr>
          <a:xfrm>
            <a:off x="0" y="-1"/>
            <a:ext cx="12192000" cy="6858001"/>
          </a:xfrm>
        </p:spPr>
      </p:pic>
    </p:spTree>
    <p:extLst>
      <p:ext uri="{BB962C8B-B14F-4D97-AF65-F5344CB8AC3E}">
        <p14:creationId xmlns:p14="http://schemas.microsoft.com/office/powerpoint/2010/main" val="1632755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11" name="Rectangle 10"/>
          <p:cNvSpPr/>
          <p:nvPr/>
        </p:nvSpPr>
        <p:spPr>
          <a:xfrm>
            <a:off x="-88135" y="875080"/>
            <a:ext cx="4406747" cy="1631216"/>
          </a:xfrm>
          <a:prstGeom prst="rect">
            <a:avLst/>
          </a:prstGeom>
        </p:spPr>
        <p:txBody>
          <a:bodyPr wrap="square">
            <a:spAutoFit/>
          </a:bodyPr>
          <a:lstStyle/>
          <a:p>
            <a:pPr algn="ctr"/>
            <a:r>
              <a:rPr lang="en-US" sz="2000" i="1" dirty="0">
                <a:latin typeface="Calibri Light (Headings)"/>
              </a:rPr>
              <a:t>“Impossible is a word used by some people who fear to dream big.”</a:t>
            </a:r>
            <a:br>
              <a:rPr lang="en-US" sz="2000" i="1" dirty="0">
                <a:latin typeface="Calibri Light (Headings)"/>
              </a:rPr>
            </a:br>
            <a:endParaRPr lang="en-US" sz="2000" i="1" dirty="0">
              <a:latin typeface="Calibri Light (Headings)"/>
            </a:endParaRPr>
          </a:p>
          <a:p>
            <a:pPr algn="ctr"/>
            <a:r>
              <a:rPr lang="en-US" sz="2000" b="1" i="1" dirty="0">
                <a:latin typeface="Calibri Light (Headings)"/>
              </a:rPr>
              <a:t>HH Sheikh Mohammed bin Rashid Al-Maktoum</a:t>
            </a:r>
          </a:p>
        </p:txBody>
      </p:sp>
    </p:spTree>
    <p:extLst>
      <p:ext uri="{BB962C8B-B14F-4D97-AF65-F5344CB8AC3E}">
        <p14:creationId xmlns:p14="http://schemas.microsoft.com/office/powerpoint/2010/main" val="3720281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F6800DD8-C48E-719F-B994-7B148B8A99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47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69D1F63-D05C-70BA-D43C-2093A8325A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3107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p:spPr>
      </p:pic>
      <p:sp>
        <p:nvSpPr>
          <p:cNvPr id="5" name="Title 1"/>
          <p:cNvSpPr txBox="1">
            <a:spLocks/>
          </p:cNvSpPr>
          <p:nvPr/>
        </p:nvSpPr>
        <p:spPr>
          <a:xfrm>
            <a:off x="100103" y="-297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World’s largest flower garden</a:t>
            </a:r>
          </a:p>
        </p:txBody>
      </p:sp>
    </p:spTree>
    <p:extLst>
      <p:ext uri="{BB962C8B-B14F-4D97-AF65-F5344CB8AC3E}">
        <p14:creationId xmlns:p14="http://schemas.microsoft.com/office/powerpoint/2010/main" val="4073826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12192001" cy="6858001"/>
          </a:xfrm>
        </p:spPr>
      </p:pic>
      <p:sp>
        <p:nvSpPr>
          <p:cNvPr id="4" name="Title 1"/>
          <p:cNvSpPr txBox="1">
            <a:spLocks/>
          </p:cNvSpPr>
          <p:nvPr/>
        </p:nvSpPr>
        <p:spPr>
          <a:xfrm>
            <a:off x="10010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World’s tallest building</a:t>
            </a:r>
          </a:p>
        </p:txBody>
      </p:sp>
    </p:spTree>
    <p:extLst>
      <p:ext uri="{BB962C8B-B14F-4D97-AF65-F5344CB8AC3E}">
        <p14:creationId xmlns:p14="http://schemas.microsoft.com/office/powerpoint/2010/main" val="3150820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4238" cy="6858000"/>
          </a:xfrm>
        </p:spPr>
      </p:pic>
      <p:sp>
        <p:nvSpPr>
          <p:cNvPr id="5" name="Title 1"/>
          <p:cNvSpPr txBox="1">
            <a:spLocks/>
          </p:cNvSpPr>
          <p:nvPr/>
        </p:nvSpPr>
        <p:spPr>
          <a:xfrm>
            <a:off x="10010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World’s largest synchronized car dance</a:t>
            </a:r>
          </a:p>
        </p:txBody>
      </p:sp>
    </p:spTree>
    <p:extLst>
      <p:ext uri="{BB962C8B-B14F-4D97-AF65-F5344CB8AC3E}">
        <p14:creationId xmlns:p14="http://schemas.microsoft.com/office/powerpoint/2010/main" val="2681571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9" y="0"/>
            <a:ext cx="12199749" cy="6858002"/>
          </a:xfrm>
          <a:prstGeom prst="rect">
            <a:avLst/>
          </a:prstGeom>
        </p:spPr>
      </p:pic>
      <p:sp>
        <p:nvSpPr>
          <p:cNvPr id="4" name="Title 1"/>
          <p:cNvSpPr txBox="1">
            <a:spLocks/>
          </p:cNvSpPr>
          <p:nvPr/>
        </p:nvSpPr>
        <p:spPr>
          <a:xfrm>
            <a:off x="10010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World’s largest water fountains</a:t>
            </a:r>
          </a:p>
        </p:txBody>
      </p:sp>
    </p:spTree>
    <p:extLst>
      <p:ext uri="{BB962C8B-B14F-4D97-AF65-F5344CB8AC3E}">
        <p14:creationId xmlns:p14="http://schemas.microsoft.com/office/powerpoint/2010/main" val="136569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822575"/>
            <a:ext cx="9144000" cy="1212850"/>
          </a:xfrm>
        </p:spPr>
        <p:txBody>
          <a:bodyPr/>
          <a:lstStyle/>
          <a:p>
            <a:r>
              <a:rPr lang="en-US" dirty="0"/>
              <a:t>THEY made it </a:t>
            </a:r>
            <a:r>
              <a:rPr lang="en-US" strike="dblStrike" dirty="0" err="1">
                <a:solidFill>
                  <a:srgbClr val="0070C0"/>
                </a:solidFill>
              </a:rPr>
              <a:t>im</a:t>
            </a:r>
            <a:r>
              <a:rPr lang="en-US" dirty="0" err="1">
                <a:solidFill>
                  <a:srgbClr val="0070C0"/>
                </a:solidFill>
              </a:rPr>
              <a:t>POSSIBLE</a:t>
            </a:r>
            <a:r>
              <a:rPr lang="en-US" dirty="0">
                <a:solidFill>
                  <a:srgbClr val="0070C0"/>
                </a:solidFill>
              </a:rPr>
              <a:t>!</a:t>
            </a:r>
          </a:p>
        </p:txBody>
      </p:sp>
    </p:spTree>
    <p:extLst>
      <p:ext uri="{BB962C8B-B14F-4D97-AF65-F5344CB8AC3E}">
        <p14:creationId xmlns:p14="http://schemas.microsoft.com/office/powerpoint/2010/main" val="264301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DCDC6EF-3B6B-ACE4-91B4-2937124A3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039"/>
            <a:ext cx="12192000" cy="704426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C4E7486-36B0-2032-C8A7-E3B2F0C0B9B9}"/>
              </a:ext>
            </a:extLst>
          </p:cNvPr>
          <p:cNvSpPr txBox="1">
            <a:spLocks/>
          </p:cNvSpPr>
          <p:nvPr/>
        </p:nvSpPr>
        <p:spPr>
          <a:xfrm>
            <a:off x="351163" y="128989"/>
            <a:ext cx="101644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World’s largest picture frame building</a:t>
            </a:r>
          </a:p>
        </p:txBody>
      </p:sp>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71704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bout Al-Futtaim Electric Mobility Company | BYD UAE">
            <a:extLst>
              <a:ext uri="{FF2B5EF4-FFF2-40B4-BE49-F238E27FC236}">
                <a16:creationId xmlns:a16="http://schemas.microsoft.com/office/drawing/2014/main" id="{470088EA-F575-9071-6F77-3E11B6370C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4" r="2678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C4E7486-36B0-2032-C8A7-E3B2F0C0B9B9}"/>
              </a:ext>
            </a:extLst>
          </p:cNvPr>
          <p:cNvSpPr txBox="1">
            <a:spLocks/>
          </p:cNvSpPr>
          <p:nvPr/>
        </p:nvSpPr>
        <p:spPr>
          <a:xfrm>
            <a:off x="351163" y="128989"/>
            <a:ext cx="75990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rPr>
              <a:t>World’s largest Ferris wheel</a:t>
            </a:r>
          </a:p>
        </p:txBody>
      </p:sp>
    </p:spTree>
    <p:extLst>
      <p:ext uri="{BB962C8B-B14F-4D97-AF65-F5344CB8AC3E}">
        <p14:creationId xmlns:p14="http://schemas.microsoft.com/office/powerpoint/2010/main" val="188234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ep Dive Dubai - The world's deepest pool">
            <a:extLst>
              <a:ext uri="{FF2B5EF4-FFF2-40B4-BE49-F238E27FC236}">
                <a16:creationId xmlns:a16="http://schemas.microsoft.com/office/drawing/2014/main" id="{93B839BC-5402-E22E-AC1D-B0EE8A144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C4E7486-36B0-2032-C8A7-E3B2F0C0B9B9}"/>
              </a:ext>
            </a:extLst>
          </p:cNvPr>
          <p:cNvSpPr txBox="1">
            <a:spLocks/>
          </p:cNvSpPr>
          <p:nvPr/>
        </p:nvSpPr>
        <p:spPr>
          <a:xfrm>
            <a:off x="351163" y="128989"/>
            <a:ext cx="49701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World’s deepest pool</a:t>
            </a:r>
          </a:p>
        </p:txBody>
      </p:sp>
    </p:spTree>
    <p:extLst>
      <p:ext uri="{BB962C8B-B14F-4D97-AF65-F5344CB8AC3E}">
        <p14:creationId xmlns:p14="http://schemas.microsoft.com/office/powerpoint/2010/main" val="3264285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7750" y="0"/>
            <a:ext cx="8694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1</a:t>
            </a:r>
            <a:r>
              <a:rPr lang="en-US" b="1" baseline="30000" dirty="0">
                <a:solidFill>
                  <a:schemeClr val="bg1"/>
                </a:solidFill>
              </a:rPr>
              <a:t>st</a:t>
            </a:r>
            <a:r>
              <a:rPr lang="en-US" b="1" dirty="0">
                <a:solidFill>
                  <a:schemeClr val="bg1"/>
                </a:solidFill>
              </a:rPr>
              <a:t> Middle East Country to reach Mars</a:t>
            </a:r>
          </a:p>
        </p:txBody>
      </p:sp>
    </p:spTree>
    <p:extLst>
      <p:ext uri="{BB962C8B-B14F-4D97-AF65-F5344CB8AC3E}">
        <p14:creationId xmlns:p14="http://schemas.microsoft.com/office/powerpoint/2010/main" val="1471095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txBox="1">
            <a:spLocks/>
          </p:cNvSpPr>
          <p:nvPr/>
        </p:nvSpPr>
        <p:spPr>
          <a:xfrm>
            <a:off x="5143500" y="-190500"/>
            <a:ext cx="7658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1</a:t>
            </a:r>
            <a:r>
              <a:rPr lang="en-US" b="1" baseline="30000" dirty="0">
                <a:solidFill>
                  <a:schemeClr val="bg1"/>
                </a:solidFill>
              </a:rPr>
              <a:t>st</a:t>
            </a:r>
            <a:r>
              <a:rPr lang="en-US" b="1" dirty="0">
                <a:solidFill>
                  <a:schemeClr val="bg1"/>
                </a:solidFill>
              </a:rPr>
              <a:t> Middle East Country to host</a:t>
            </a:r>
          </a:p>
        </p:txBody>
      </p:sp>
    </p:spTree>
    <p:extLst>
      <p:ext uri="{BB962C8B-B14F-4D97-AF65-F5344CB8AC3E}">
        <p14:creationId xmlns:p14="http://schemas.microsoft.com/office/powerpoint/2010/main" val="1011787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Sheikh Mohammed announces Nakheel, Meydan to merge under Dubai Holding -  Arabian Business: Latest News on the Middle East, Real Estate, Finance, and  More">
            <a:extLst>
              <a:ext uri="{FF2B5EF4-FFF2-40B4-BE49-F238E27FC236}">
                <a16:creationId xmlns:a16="http://schemas.microsoft.com/office/drawing/2014/main" id="{A723D625-C07E-0C10-FEDA-361B49ACD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42" r="2941" b="-1"/>
          <a:stretch/>
        </p:blipFill>
        <p:spPr bwMode="auto">
          <a:xfrm>
            <a:off x="-22693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31A77DB-8AF8-A462-EB37-956D0C53AE26}"/>
              </a:ext>
            </a:extLst>
          </p:cNvPr>
          <p:cNvSpPr>
            <a:spLocks noGrp="1"/>
          </p:cNvSpPr>
          <p:nvPr>
            <p:ph type="title"/>
          </p:nvPr>
        </p:nvSpPr>
        <p:spPr>
          <a:xfrm>
            <a:off x="7084613" y="1625600"/>
            <a:ext cx="5170055" cy="2577051"/>
          </a:xfrm>
        </p:spPr>
        <p:txBody>
          <a:bodyPr>
            <a:noAutofit/>
          </a:bodyPr>
          <a:lstStyle/>
          <a:p>
            <a:pPr algn="ctr"/>
            <a:r>
              <a:rPr lang="en-US" sz="2400" i="1" dirty="0"/>
              <a:t>“The future belongs to those who can imagine it, design it, and execute it. It isn't something you await, but rather create.”</a:t>
            </a:r>
            <a:br>
              <a:rPr lang="en-US" sz="2400" i="1" dirty="0"/>
            </a:br>
            <a:br>
              <a:rPr lang="en-US" sz="2400" i="1" dirty="0"/>
            </a:br>
            <a:r>
              <a:rPr lang="en-US" sz="2400" b="1" i="1" dirty="0"/>
              <a:t>HH Sheikh Mohammed bin Rashid Al-Maktoum</a:t>
            </a:r>
          </a:p>
        </p:txBody>
      </p:sp>
    </p:spTree>
    <p:extLst>
      <p:ext uri="{BB962C8B-B14F-4D97-AF65-F5344CB8AC3E}">
        <p14:creationId xmlns:p14="http://schemas.microsoft.com/office/powerpoint/2010/main" val="239196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94069" y="3115151"/>
            <a:ext cx="9330048" cy="803708"/>
          </a:xfrm>
        </p:spPr>
        <p:txBody>
          <a:bodyPr>
            <a:normAutofit/>
          </a:bodyPr>
          <a:lstStyle/>
          <a:p>
            <a:pPr algn="l"/>
            <a:r>
              <a:rPr lang="en-US" sz="4000" b="1" dirty="0"/>
              <a:t>possible.</a:t>
            </a:r>
          </a:p>
        </p:txBody>
      </p:sp>
    </p:spTree>
    <p:extLst>
      <p:ext uri="{BB962C8B-B14F-4D97-AF65-F5344CB8AC3E}">
        <p14:creationId xmlns:p14="http://schemas.microsoft.com/office/powerpoint/2010/main" val="218650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26" y="2870818"/>
            <a:ext cx="10515600" cy="1325563"/>
          </a:xfrm>
        </p:spPr>
        <p:txBody>
          <a:bodyPr/>
          <a:lstStyle/>
          <a:p>
            <a:r>
              <a:rPr lang="en-US" b="1" dirty="0">
                <a:solidFill>
                  <a:schemeClr val="bg1"/>
                </a:solidFill>
              </a:rPr>
              <a:t>THE IMPOSSIBLE CHALLENGE</a:t>
            </a:r>
          </a:p>
        </p:txBody>
      </p:sp>
      <p:pic>
        <p:nvPicPr>
          <p:cNvPr id="3" name="Picture 2" descr="A black background with white text&#10;&#10;Description automatically generated">
            <a:extLst>
              <a:ext uri="{FF2B5EF4-FFF2-40B4-BE49-F238E27FC236}">
                <a16:creationId xmlns:a16="http://schemas.microsoft.com/office/drawing/2014/main" id="{60C62F6F-6D89-7FDD-EA4F-4F4810E181B0}"/>
              </a:ext>
            </a:extLst>
          </p:cNvPr>
          <p:cNvPicPr>
            <a:picLocks noChangeAspect="1"/>
          </p:cNvPicPr>
          <p:nvPr/>
        </p:nvPicPr>
        <p:blipFill>
          <a:blip r:embed="rId3">
            <a:extLst>
              <a:ext uri="{28A0092B-C50C-407E-A947-70E740481C1C}">
                <a14:useLocalDpi xmlns:a14="http://schemas.microsoft.com/office/drawing/2010/main" val="0"/>
              </a:ext>
            </a:extLst>
          </a:blip>
          <a:srcRect l="22855" t="40293" r="22337" b="40294"/>
          <a:stretch/>
        </p:blipFill>
        <p:spPr>
          <a:xfrm>
            <a:off x="6980590" y="-376960"/>
            <a:ext cx="5316187" cy="1331376"/>
          </a:xfrm>
          <a:prstGeom prst="rect">
            <a:avLst/>
          </a:prstGeom>
        </p:spPr>
      </p:pic>
    </p:spTree>
    <p:extLst>
      <p:ext uri="{BB962C8B-B14F-4D97-AF65-F5344CB8AC3E}">
        <p14:creationId xmlns:p14="http://schemas.microsoft.com/office/powerpoint/2010/main" val="105424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3753A2D-53DA-C933-F4F3-5CA7E02258FC}"/>
              </a:ext>
            </a:extLst>
          </p:cNvPr>
          <p:cNvSpPr/>
          <p:nvPr/>
        </p:nvSpPr>
        <p:spPr>
          <a:xfrm>
            <a:off x="568264" y="2516037"/>
            <a:ext cx="11066018" cy="413483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0243" y="207131"/>
            <a:ext cx="10515600" cy="1325563"/>
          </a:xfrm>
        </p:spPr>
        <p:txBody>
          <a:bodyPr/>
          <a:lstStyle/>
          <a:p>
            <a:r>
              <a:rPr lang="en-US" b="1" dirty="0">
                <a:solidFill>
                  <a:schemeClr val="bg1"/>
                </a:solidFill>
              </a:rPr>
              <a:t>The Impossible Challenge</a:t>
            </a:r>
          </a:p>
        </p:txBody>
      </p:sp>
      <p:pic>
        <p:nvPicPr>
          <p:cNvPr id="4" name="Graphic 3" descr="Target with solid fill">
            <a:extLst>
              <a:ext uri="{FF2B5EF4-FFF2-40B4-BE49-F238E27FC236}">
                <a16:creationId xmlns:a16="http://schemas.microsoft.com/office/drawing/2014/main" id="{D069AACE-528C-C6D1-4E70-EA1722D79F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7" y="1370505"/>
            <a:ext cx="914400" cy="914400"/>
          </a:xfrm>
          <a:prstGeom prst="rect">
            <a:avLst/>
          </a:prstGeom>
        </p:spPr>
      </p:pic>
      <p:sp>
        <p:nvSpPr>
          <p:cNvPr id="5" name="Title 1">
            <a:extLst>
              <a:ext uri="{FF2B5EF4-FFF2-40B4-BE49-F238E27FC236}">
                <a16:creationId xmlns:a16="http://schemas.microsoft.com/office/drawing/2014/main" id="{F6CAD859-7519-0D60-4481-6B872051403B}"/>
              </a:ext>
            </a:extLst>
          </p:cNvPr>
          <p:cNvSpPr txBox="1">
            <a:spLocks/>
          </p:cNvSpPr>
          <p:nvPr/>
        </p:nvSpPr>
        <p:spPr>
          <a:xfrm>
            <a:off x="1327671" y="1496838"/>
            <a:ext cx="9380086" cy="5690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400" b="1" dirty="0">
                <a:solidFill>
                  <a:schemeClr val="bg1"/>
                </a:solidFill>
              </a:rPr>
              <a:t>Each team must build a rocket ship to protect a raw egg when thrown.</a:t>
            </a:r>
          </a:p>
        </p:txBody>
      </p:sp>
      <p:pic>
        <p:nvPicPr>
          <p:cNvPr id="3" name="Picture 2" descr="A black background with white text&#10;&#10;Description automatically generated">
            <a:extLst>
              <a:ext uri="{FF2B5EF4-FFF2-40B4-BE49-F238E27FC236}">
                <a16:creationId xmlns:a16="http://schemas.microsoft.com/office/drawing/2014/main" id="{C3A041F1-1798-E0C7-C1BB-EF9444F2455A}"/>
              </a:ext>
            </a:extLst>
          </p:cNvPr>
          <p:cNvPicPr>
            <a:picLocks noChangeAspect="1"/>
          </p:cNvPicPr>
          <p:nvPr/>
        </p:nvPicPr>
        <p:blipFill>
          <a:blip r:embed="rId5">
            <a:extLst>
              <a:ext uri="{28A0092B-C50C-407E-A947-70E740481C1C}">
                <a14:useLocalDpi xmlns:a14="http://schemas.microsoft.com/office/drawing/2010/main" val="0"/>
              </a:ext>
            </a:extLst>
          </a:blip>
          <a:srcRect l="22855" t="40293" r="22337" b="40294"/>
          <a:stretch/>
        </p:blipFill>
        <p:spPr>
          <a:xfrm>
            <a:off x="6980590" y="-376960"/>
            <a:ext cx="5316187" cy="1331376"/>
          </a:xfrm>
          <a:prstGeom prst="rect">
            <a:avLst/>
          </a:prstGeom>
        </p:spPr>
      </p:pic>
      <p:pic>
        <p:nvPicPr>
          <p:cNvPr id="14" name="Picture 13" descr="A white egg with black background&#10;&#10;Description automatically generated">
            <a:extLst>
              <a:ext uri="{FF2B5EF4-FFF2-40B4-BE49-F238E27FC236}">
                <a16:creationId xmlns:a16="http://schemas.microsoft.com/office/drawing/2014/main" id="{B1D51C9A-2F17-7A5A-7923-601732D622D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619306" y="4320517"/>
            <a:ext cx="1278642" cy="1819196"/>
          </a:xfrm>
          <a:prstGeom prst="rect">
            <a:avLst/>
          </a:prstGeom>
        </p:spPr>
      </p:pic>
      <p:sp>
        <p:nvSpPr>
          <p:cNvPr id="6" name="Title 1">
            <a:extLst>
              <a:ext uri="{FF2B5EF4-FFF2-40B4-BE49-F238E27FC236}">
                <a16:creationId xmlns:a16="http://schemas.microsoft.com/office/drawing/2014/main" id="{A6CE536E-241F-CBCF-E832-6C87D831AD6F}"/>
              </a:ext>
            </a:extLst>
          </p:cNvPr>
          <p:cNvSpPr txBox="1">
            <a:spLocks/>
          </p:cNvSpPr>
          <p:nvPr/>
        </p:nvSpPr>
        <p:spPr>
          <a:xfrm>
            <a:off x="1213811" y="2081199"/>
            <a:ext cx="7865167" cy="2734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nSpc>
                <a:spcPct val="107000"/>
              </a:lnSpc>
              <a:spcBef>
                <a:spcPts val="0"/>
              </a:spcBef>
              <a:spcAft>
                <a:spcPts val="800"/>
              </a:spcAft>
            </a:pPr>
            <a:r>
              <a:rPr lang="en-US" sz="2000" b="1" u="sng" kern="100" dirty="0">
                <a:effectLst/>
                <a:ea typeface="Aptos" panose="020B0004020202020204" pitchFamily="34" charset="0"/>
                <a:cs typeface="Times New Roman" panose="02020603050405020304" pitchFamily="18" charset="0"/>
              </a:rPr>
              <a:t>Winning Team Criteria:</a:t>
            </a:r>
            <a:endParaRPr lang="en-US" sz="2000" u="sng" kern="100" dirty="0">
              <a:effectLs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100" dirty="0">
                <a:effectLst/>
                <a:ea typeface="Aptos" panose="020B0004020202020204" pitchFamily="34" charset="0"/>
                <a:cs typeface="Times New Roman" panose="02020603050405020304" pitchFamily="18" charset="0"/>
              </a:rPr>
              <a:t>The ship travel distance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100" dirty="0">
                <a:effectLst/>
                <a:ea typeface="Aptos" panose="020B0004020202020204" pitchFamily="34" charset="0"/>
                <a:cs typeface="Times New Roman" panose="02020603050405020304" pitchFamily="18" charset="0"/>
              </a:rPr>
              <a:t>The egg is not broken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100" dirty="0">
                <a:effectLst/>
                <a:ea typeface="Aptos" panose="020B0004020202020204" pitchFamily="34" charset="0"/>
                <a:cs typeface="Times New Roman" panose="02020603050405020304" pitchFamily="18" charset="0"/>
              </a:rPr>
              <a:t>In the case of a tie: Creativity and effectiveness of the </a:t>
            </a:r>
            <a:r>
              <a:rPr lang="en-US" sz="1800" b="1" kern="100" dirty="0">
                <a:effectLst/>
                <a:ea typeface="Aptos" panose="020B0004020202020204" pitchFamily="34" charset="0"/>
                <a:cs typeface="Times New Roman" panose="02020603050405020304" pitchFamily="18" charset="0"/>
              </a:rPr>
              <a:t>design </a:t>
            </a:r>
            <a:r>
              <a:rPr lang="en-US" sz="1800" kern="100" dirty="0">
                <a:effectLst/>
                <a:ea typeface="Aptos" panose="020B0004020202020204" pitchFamily="34" charset="0"/>
                <a:cs typeface="Times New Roman" panose="02020603050405020304" pitchFamily="18" charset="0"/>
              </a:rPr>
              <a:t>will be considered</a:t>
            </a:r>
          </a:p>
        </p:txBody>
      </p:sp>
      <p:sp>
        <p:nvSpPr>
          <p:cNvPr id="17" name="Title 1">
            <a:extLst>
              <a:ext uri="{FF2B5EF4-FFF2-40B4-BE49-F238E27FC236}">
                <a16:creationId xmlns:a16="http://schemas.microsoft.com/office/drawing/2014/main" id="{9AB5BB67-ADCA-9A1B-B4FC-E5A443FF0F07}"/>
              </a:ext>
            </a:extLst>
          </p:cNvPr>
          <p:cNvSpPr txBox="1">
            <a:spLocks/>
          </p:cNvSpPr>
          <p:nvPr/>
        </p:nvSpPr>
        <p:spPr>
          <a:xfrm>
            <a:off x="1213811" y="4320517"/>
            <a:ext cx="7865167" cy="23303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7000"/>
              </a:lnSpc>
              <a:spcBef>
                <a:spcPts val="0"/>
              </a:spcBef>
              <a:spcAft>
                <a:spcPts val="800"/>
              </a:spcAft>
              <a:buSzPts val="1000"/>
              <a:tabLst>
                <a:tab pos="457200" algn="l"/>
              </a:tabLst>
            </a:pPr>
            <a:r>
              <a:rPr lang="en-US" sz="2000" b="1" u="sng" kern="100" dirty="0">
                <a:effectLst/>
                <a:ea typeface="Aptos" panose="020B0004020202020204" pitchFamily="34" charset="0"/>
                <a:cs typeface="Times New Roman" panose="02020603050405020304" pitchFamily="18" charset="0"/>
              </a:rPr>
              <a:t>Materials:</a:t>
            </a:r>
          </a:p>
          <a:p>
            <a:pPr>
              <a:lnSpc>
                <a:spcPct val="107000"/>
              </a:lnSpc>
              <a:spcBef>
                <a:spcPts val="0"/>
              </a:spcBef>
              <a:spcAft>
                <a:spcPts val="800"/>
              </a:spcAft>
              <a:buSzPts val="1000"/>
              <a:tabLst>
                <a:tab pos="457200" algn="l"/>
              </a:tabLst>
            </a:pPr>
            <a:r>
              <a:rPr lang="en-US" sz="1800" kern="100" dirty="0">
                <a:effectLst/>
                <a:ea typeface="Aptos" panose="020B0004020202020204" pitchFamily="34" charset="0"/>
                <a:cs typeface="Times New Roman" panose="02020603050405020304" pitchFamily="18" charset="0"/>
              </a:rPr>
              <a:t>•	7 straws</a:t>
            </a:r>
          </a:p>
          <a:p>
            <a:pPr>
              <a:lnSpc>
                <a:spcPct val="107000"/>
              </a:lnSpc>
              <a:spcBef>
                <a:spcPts val="0"/>
              </a:spcBef>
              <a:spcAft>
                <a:spcPts val="800"/>
              </a:spcAft>
              <a:buSzPts val="1000"/>
              <a:tabLst>
                <a:tab pos="457200" algn="l"/>
              </a:tabLst>
            </a:pPr>
            <a:r>
              <a:rPr lang="en-US" sz="1800" kern="100" dirty="0">
                <a:effectLst/>
                <a:ea typeface="Aptos" panose="020B0004020202020204" pitchFamily="34" charset="0"/>
                <a:cs typeface="Times New Roman" panose="02020603050405020304" pitchFamily="18" charset="0"/>
              </a:rPr>
              <a:t>•	5 barbecue sticks</a:t>
            </a:r>
          </a:p>
          <a:p>
            <a:pPr>
              <a:lnSpc>
                <a:spcPct val="107000"/>
              </a:lnSpc>
              <a:spcBef>
                <a:spcPts val="0"/>
              </a:spcBef>
              <a:spcAft>
                <a:spcPts val="800"/>
              </a:spcAft>
              <a:buSzPts val="1000"/>
              <a:tabLst>
                <a:tab pos="457200" algn="l"/>
              </a:tabLst>
            </a:pPr>
            <a:r>
              <a:rPr lang="en-US" sz="1800" kern="100" dirty="0">
                <a:effectLst/>
                <a:ea typeface="Aptos" panose="020B0004020202020204" pitchFamily="34" charset="0"/>
                <a:cs typeface="Times New Roman" panose="02020603050405020304" pitchFamily="18" charset="0"/>
              </a:rPr>
              <a:t>•	1 roll of tape</a:t>
            </a:r>
          </a:p>
          <a:p>
            <a:pPr>
              <a:lnSpc>
                <a:spcPct val="107000"/>
              </a:lnSpc>
              <a:spcBef>
                <a:spcPts val="0"/>
              </a:spcBef>
              <a:spcAft>
                <a:spcPts val="800"/>
              </a:spcAft>
              <a:buSzPts val="1000"/>
              <a:tabLst>
                <a:tab pos="457200" algn="l"/>
              </a:tabLst>
            </a:pPr>
            <a:r>
              <a:rPr lang="en-US" sz="1800" kern="100" dirty="0">
                <a:effectLst/>
                <a:ea typeface="Aptos" panose="020B0004020202020204" pitchFamily="34" charset="0"/>
                <a:cs typeface="Times New Roman" panose="02020603050405020304" pitchFamily="18" charset="0"/>
              </a:rPr>
              <a:t>•	1 sheet of flipchart paper</a:t>
            </a:r>
          </a:p>
        </p:txBody>
      </p:sp>
      <p:pic>
        <p:nvPicPr>
          <p:cNvPr id="12" name="Graphic 11" descr="Rocket outline">
            <a:extLst>
              <a:ext uri="{FF2B5EF4-FFF2-40B4-BE49-F238E27FC236}">
                <a16:creationId xmlns:a16="http://schemas.microsoft.com/office/drawing/2014/main" id="{0A064481-1685-6D74-6D6D-0B0AD506BC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1105" y="2929436"/>
            <a:ext cx="3928564" cy="3928564"/>
          </a:xfrm>
          <a:prstGeom prst="rect">
            <a:avLst/>
          </a:prstGeom>
        </p:spPr>
      </p:pic>
    </p:spTree>
    <p:extLst>
      <p:ext uri="{BB962C8B-B14F-4D97-AF65-F5344CB8AC3E}">
        <p14:creationId xmlns:p14="http://schemas.microsoft.com/office/powerpoint/2010/main" val="329790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94069" y="3115151"/>
            <a:ext cx="9330048" cy="803708"/>
          </a:xfrm>
        </p:spPr>
        <p:txBody>
          <a:bodyPr>
            <a:normAutofit/>
          </a:bodyPr>
          <a:lstStyle/>
          <a:p>
            <a:pPr algn="l"/>
            <a:r>
              <a:rPr lang="en-US" sz="4000" b="1" dirty="0"/>
              <a:t>possible.</a:t>
            </a:r>
          </a:p>
        </p:txBody>
      </p:sp>
    </p:spTree>
    <p:extLst>
      <p:ext uri="{BB962C8B-B14F-4D97-AF65-F5344CB8AC3E}">
        <p14:creationId xmlns:p14="http://schemas.microsoft.com/office/powerpoint/2010/main" val="14572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225" y="871220"/>
            <a:ext cx="10517579" cy="5613215"/>
          </a:xfrm>
        </p:spPr>
        <p:txBody>
          <a:bodyPr>
            <a:normAutofit/>
          </a:bodyPr>
          <a:lstStyle/>
          <a:p>
            <a:pPr marL="342900" indent="-342900" algn="l">
              <a:buFont typeface="Arial" panose="020B0604020202020204" pitchFamily="34" charset="0"/>
              <a:buChar char="•"/>
            </a:pPr>
            <a:r>
              <a:rPr lang="en-US" dirty="0"/>
              <a:t>Born in a small village in England</a:t>
            </a:r>
          </a:p>
          <a:p>
            <a:pPr marL="342900" indent="-342900" algn="l">
              <a:buFont typeface="Arial" panose="020B0604020202020204" pitchFamily="34" charset="0"/>
              <a:buChar char="•"/>
            </a:pPr>
            <a:r>
              <a:rPr lang="en-US" dirty="0"/>
              <a:t>“NOT EXCEPTIONAL” in school</a:t>
            </a:r>
          </a:p>
          <a:p>
            <a:pPr marL="342900" indent="-342900" algn="l">
              <a:buFont typeface="Arial" panose="020B0604020202020204" pitchFamily="34" charset="0"/>
              <a:buChar char="•"/>
            </a:pPr>
            <a:r>
              <a:rPr lang="en-US" dirty="0"/>
              <a:t>Rejected from Oxford University</a:t>
            </a:r>
          </a:p>
          <a:p>
            <a:pPr marL="342900" indent="-342900" algn="l">
              <a:buFont typeface="Arial" panose="020B0604020202020204" pitchFamily="34" charset="0"/>
              <a:buChar char="•"/>
            </a:pPr>
            <a:r>
              <a:rPr lang="en-US" dirty="0"/>
              <a:t>Mother died of 10 year multiple sclerosis</a:t>
            </a:r>
          </a:p>
          <a:p>
            <a:pPr marL="342900" indent="-342900" algn="l">
              <a:buFont typeface="Arial" panose="020B0604020202020204" pitchFamily="34" charset="0"/>
              <a:buChar char="•"/>
            </a:pPr>
            <a:r>
              <a:rPr lang="en-US" dirty="0"/>
              <a:t>Had a miscarriage</a:t>
            </a:r>
          </a:p>
          <a:p>
            <a:pPr marL="342900" indent="-342900" algn="l">
              <a:buFont typeface="Arial" panose="020B0604020202020204" pitchFamily="34" charset="0"/>
              <a:buChar char="•"/>
            </a:pPr>
            <a:r>
              <a:rPr lang="en-US" dirty="0"/>
              <a:t>Husband dragged her out of the house at 5am</a:t>
            </a:r>
          </a:p>
          <a:p>
            <a:pPr marL="342900" indent="-342900" algn="l">
              <a:buFont typeface="Arial" panose="020B0604020202020204" pitchFamily="34" charset="0"/>
              <a:buChar char="•"/>
            </a:pPr>
            <a:r>
              <a:rPr lang="en-US" dirty="0"/>
              <a:t>Divorced, with a daughter and jobless</a:t>
            </a:r>
          </a:p>
          <a:p>
            <a:pPr marL="342900" indent="-342900" algn="l">
              <a:buFont typeface="Arial" panose="020B0604020202020204" pitchFamily="34" charset="0"/>
              <a:buChar char="•"/>
            </a:pPr>
            <a:r>
              <a:rPr lang="en-US" dirty="0"/>
              <a:t>Started writing a story when her train was  delayed</a:t>
            </a:r>
          </a:p>
          <a:p>
            <a:pPr marL="342900" indent="-342900" algn="l">
              <a:buFont typeface="Arial" panose="020B0604020202020204" pitchFamily="34" charset="0"/>
              <a:buChar char="•"/>
            </a:pPr>
            <a:r>
              <a:rPr lang="en-US" dirty="0"/>
              <a:t>12 publishing houses rejected her book…	</a:t>
            </a:r>
          </a:p>
          <a:p>
            <a:pPr marL="342900" indent="-342900" algn="l">
              <a:buFont typeface="Arial" panose="020B0604020202020204" pitchFamily="34" charset="0"/>
              <a:buChar char="•"/>
            </a:pPr>
            <a:r>
              <a:rPr lang="en-US" dirty="0">
                <a:solidFill>
                  <a:schemeClr val="accent1">
                    <a:lumMod val="75000"/>
                  </a:schemeClr>
                </a:solidFill>
              </a:rPr>
              <a:t>Richest Author in the world</a:t>
            </a:r>
          </a:p>
          <a:p>
            <a:pPr marL="342900" indent="-342900" algn="l">
              <a:buFont typeface="Arial" panose="020B0604020202020204" pitchFamily="34" charset="0"/>
              <a:buChar char="•"/>
            </a:pPr>
            <a:r>
              <a:rPr lang="en-US" dirty="0">
                <a:solidFill>
                  <a:schemeClr val="accent1">
                    <a:lumMod val="75000"/>
                  </a:schemeClr>
                </a:solidFill>
              </a:rPr>
              <a:t>Sold more than 600 million copies</a:t>
            </a:r>
          </a:p>
          <a:p>
            <a:pPr marL="342900" indent="-342900" algn="l">
              <a:buFont typeface="Arial" panose="020B0604020202020204" pitchFamily="34" charset="0"/>
              <a:buChar char="•"/>
            </a:pPr>
            <a:r>
              <a:rPr lang="en-US" dirty="0">
                <a:solidFill>
                  <a:schemeClr val="accent1">
                    <a:lumMod val="75000"/>
                  </a:schemeClr>
                </a:solidFill>
              </a:rPr>
              <a:t>The 13th most powerful women in UK by BBC Radio</a:t>
            </a:r>
          </a:p>
        </p:txBody>
      </p:sp>
    </p:spTree>
    <p:extLst>
      <p:ext uri="{BB962C8B-B14F-4D97-AF65-F5344CB8AC3E}">
        <p14:creationId xmlns:p14="http://schemas.microsoft.com/office/powerpoint/2010/main" val="389381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fontScale="90000"/>
          </a:bodyPr>
          <a:lstStyle/>
          <a:p>
            <a:pPr algn="ctr">
              <a:lnSpc>
                <a:spcPct val="150000"/>
              </a:lnSpc>
            </a:pPr>
            <a:r>
              <a:rPr lang="en-US" sz="5300" b="1" dirty="0">
                <a:solidFill>
                  <a:schemeClr val="bg1"/>
                </a:solidFill>
              </a:rPr>
              <a:t>9 Steps </a:t>
            </a:r>
            <a:r>
              <a:rPr lang="en-US" dirty="0">
                <a:solidFill>
                  <a:schemeClr val="bg1"/>
                </a:solidFill>
              </a:rPr>
              <a:t>to Making the </a:t>
            </a:r>
            <a:br>
              <a:rPr lang="en-US" dirty="0">
                <a:solidFill>
                  <a:schemeClr val="bg1"/>
                </a:solidFill>
              </a:rPr>
            </a:br>
            <a:r>
              <a:rPr lang="en-US" sz="5300" b="1" dirty="0">
                <a:solidFill>
                  <a:schemeClr val="bg1"/>
                </a:solidFill>
              </a:rPr>
              <a:t>Impossible           </a:t>
            </a:r>
            <a:r>
              <a:rPr lang="en-US" sz="5300" b="1" dirty="0">
                <a:solidFill>
                  <a:schemeClr val="bg1"/>
                </a:solidFill>
                <a:sym typeface="Wingdings" panose="05000000000000000000" pitchFamily="2" charset="2"/>
              </a:rPr>
              <a:t> Possible</a:t>
            </a:r>
            <a:endParaRPr lang="en-US" sz="5300" b="1" dirty="0">
              <a:solidFill>
                <a:schemeClr val="bg1"/>
              </a:solidFill>
            </a:endParaRPr>
          </a:p>
        </p:txBody>
      </p:sp>
      <p:sp>
        <p:nvSpPr>
          <p:cNvPr id="3" name="Right Arrow 2"/>
          <p:cNvSpPr/>
          <p:nvPr/>
        </p:nvSpPr>
        <p:spPr>
          <a:xfrm>
            <a:off x="6096000" y="3849466"/>
            <a:ext cx="534572" cy="484632"/>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white text&#10;&#10;Description automatically generated">
            <a:extLst>
              <a:ext uri="{FF2B5EF4-FFF2-40B4-BE49-F238E27FC236}">
                <a16:creationId xmlns:a16="http://schemas.microsoft.com/office/drawing/2014/main" id="{419337D1-1853-27FC-3042-7C80748859B1}"/>
              </a:ext>
            </a:extLst>
          </p:cNvPr>
          <p:cNvPicPr>
            <a:picLocks noChangeAspect="1"/>
          </p:cNvPicPr>
          <p:nvPr/>
        </p:nvPicPr>
        <p:blipFill>
          <a:blip r:embed="rId2">
            <a:extLst>
              <a:ext uri="{28A0092B-C50C-407E-A947-70E740481C1C}">
                <a14:useLocalDpi xmlns:a14="http://schemas.microsoft.com/office/drawing/2010/main" val="0"/>
              </a:ext>
            </a:extLst>
          </a:blip>
          <a:srcRect l="22855" t="40293" r="22337" b="40294"/>
          <a:stretch/>
        </p:blipFill>
        <p:spPr>
          <a:xfrm>
            <a:off x="6980590" y="-376960"/>
            <a:ext cx="5316187" cy="1331376"/>
          </a:xfrm>
          <a:prstGeom prst="rect">
            <a:avLst/>
          </a:prstGeom>
        </p:spPr>
      </p:pic>
    </p:spTree>
    <p:extLst>
      <p:ext uri="{BB962C8B-B14F-4D97-AF65-F5344CB8AC3E}">
        <p14:creationId xmlns:p14="http://schemas.microsoft.com/office/powerpoint/2010/main" val="2511043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3127" y="491736"/>
            <a:ext cx="2543908" cy="943170"/>
          </a:xfrm>
        </p:spPr>
        <p:txBody>
          <a:bodyPr/>
          <a:lstStyle/>
          <a:p>
            <a:r>
              <a:rPr lang="en-US" b="1" dirty="0">
                <a:solidFill>
                  <a:schemeClr val="bg1"/>
                </a:solidFill>
              </a:rPr>
              <a:t>VISION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63882467"/>
              </p:ext>
            </p:extLst>
          </p:nvPr>
        </p:nvGraphicFramePr>
        <p:xfrm>
          <a:off x="283698" y="281354"/>
          <a:ext cx="20828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94282688"/>
                    </a:ext>
                  </a:extLst>
                </a:gridCol>
              </a:tblGrid>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647340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923566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5963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821034"/>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9695852"/>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205396"/>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5931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32154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751362"/>
                  </a:ext>
                </a:extLst>
              </a:tr>
            </a:tbl>
          </a:graphicData>
        </a:graphic>
      </p:graphicFrame>
      <p:pic>
        <p:nvPicPr>
          <p:cNvPr id="9" name="Picture 8" descr="A white silhouette of a person with a telescope&#10;&#10;Description automatically generated">
            <a:extLst>
              <a:ext uri="{FF2B5EF4-FFF2-40B4-BE49-F238E27FC236}">
                <a16:creationId xmlns:a16="http://schemas.microsoft.com/office/drawing/2014/main" id="{2F1213D0-6D66-D96F-D5D7-1CFE88522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926" y="1426674"/>
            <a:ext cx="4331539" cy="4331539"/>
          </a:xfrm>
          <a:prstGeom prst="rect">
            <a:avLst/>
          </a:prstGeom>
        </p:spPr>
      </p:pic>
    </p:spTree>
    <p:extLst>
      <p:ext uri="{BB962C8B-B14F-4D97-AF65-F5344CB8AC3E}">
        <p14:creationId xmlns:p14="http://schemas.microsoft.com/office/powerpoint/2010/main" val="1346074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345" y="491736"/>
            <a:ext cx="3052690" cy="943170"/>
          </a:xfrm>
        </p:spPr>
        <p:txBody>
          <a:bodyPr>
            <a:normAutofit fontScale="90000"/>
          </a:bodyPr>
          <a:lstStyle/>
          <a:p>
            <a:r>
              <a:rPr lang="en-US" b="1" dirty="0">
                <a:solidFill>
                  <a:schemeClr val="bg1"/>
                </a:solidFill>
              </a:rPr>
              <a:t>FAITH/BELIEF</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2208387"/>
              </p:ext>
            </p:extLst>
          </p:nvPr>
        </p:nvGraphicFramePr>
        <p:xfrm>
          <a:off x="283698" y="281354"/>
          <a:ext cx="20828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94282688"/>
                    </a:ext>
                  </a:extLst>
                </a:gridCol>
              </a:tblGrid>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47340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23566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5963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821034"/>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9695852"/>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205396"/>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5931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32154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751362"/>
                  </a:ext>
                </a:extLst>
              </a:tr>
            </a:tbl>
          </a:graphicData>
        </a:graphic>
      </p:graphicFrame>
      <p:pic>
        <p:nvPicPr>
          <p:cNvPr id="3" name="Picture 2"/>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0" b="98141" l="9986" r="89872">
                        <a14:backgroundMark x1="73466" y1="44796" x2="73466" y2="44796"/>
                        <a14:backgroundMark x1="74750" y1="44238" x2="74750" y2="44238"/>
                      </a14:backgroundRemoval>
                    </a14:imgEffect>
                    <a14:imgEffect>
                      <a14:saturation sat="0"/>
                    </a14:imgEffect>
                  </a14:imgLayer>
                </a14:imgProps>
              </a:ext>
            </a:extLst>
          </a:blip>
          <a:stretch>
            <a:fillRect/>
          </a:stretch>
        </p:blipFill>
        <p:spPr>
          <a:xfrm>
            <a:off x="3362398" y="1434906"/>
            <a:ext cx="5640925" cy="4329269"/>
          </a:xfrm>
          <a:prstGeom prst="rect">
            <a:avLst/>
          </a:prstGeom>
        </p:spPr>
      </p:pic>
    </p:spTree>
    <p:extLst>
      <p:ext uri="{BB962C8B-B14F-4D97-AF65-F5344CB8AC3E}">
        <p14:creationId xmlns:p14="http://schemas.microsoft.com/office/powerpoint/2010/main" val="3027357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344" y="491736"/>
            <a:ext cx="3319975" cy="943170"/>
          </a:xfrm>
        </p:spPr>
        <p:txBody>
          <a:bodyPr>
            <a:normAutofit fontScale="90000"/>
          </a:bodyPr>
          <a:lstStyle/>
          <a:p>
            <a:r>
              <a:rPr lang="en-US" b="1" dirty="0">
                <a:solidFill>
                  <a:schemeClr val="bg1"/>
                </a:solidFill>
              </a:rPr>
              <a:t>FAIL FORWARD</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68027097"/>
              </p:ext>
            </p:extLst>
          </p:nvPr>
        </p:nvGraphicFramePr>
        <p:xfrm>
          <a:off x="283698" y="281354"/>
          <a:ext cx="20828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94282688"/>
                    </a:ext>
                  </a:extLst>
                </a:gridCol>
              </a:tblGrid>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47340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923566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35963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821034"/>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9695852"/>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205396"/>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5931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32154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751362"/>
                  </a:ext>
                </a:extLst>
              </a:tr>
            </a:tbl>
          </a:graphicData>
        </a:graphic>
      </p:graphicFrame>
      <p:pic>
        <p:nvPicPr>
          <p:cNvPr id="3" name="Picture 2"/>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Lst>
          </a:blip>
          <a:stretch>
            <a:fillRect/>
          </a:stretch>
        </p:blipFill>
        <p:spPr>
          <a:xfrm>
            <a:off x="2595562" y="1047750"/>
            <a:ext cx="7000875" cy="4762500"/>
          </a:xfrm>
          <a:prstGeom prst="rect">
            <a:avLst/>
          </a:prstGeom>
        </p:spPr>
      </p:pic>
    </p:spTree>
    <p:extLst>
      <p:ext uri="{BB962C8B-B14F-4D97-AF65-F5344CB8AC3E}">
        <p14:creationId xmlns:p14="http://schemas.microsoft.com/office/powerpoint/2010/main" val="528138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345" y="491736"/>
            <a:ext cx="3052690" cy="943170"/>
          </a:xfrm>
        </p:spPr>
        <p:txBody>
          <a:bodyPr>
            <a:normAutofit/>
          </a:bodyPr>
          <a:lstStyle/>
          <a:p>
            <a:r>
              <a:rPr lang="en-US" b="1" dirty="0">
                <a:solidFill>
                  <a:schemeClr val="bg1"/>
                </a:solidFill>
              </a:rPr>
              <a:t>Handle Fear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73097462"/>
              </p:ext>
            </p:extLst>
          </p:nvPr>
        </p:nvGraphicFramePr>
        <p:xfrm>
          <a:off x="283698" y="281354"/>
          <a:ext cx="20828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94282688"/>
                    </a:ext>
                  </a:extLst>
                </a:gridCol>
              </a:tblGrid>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47340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923566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5963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9821034"/>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9695852"/>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205396"/>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5931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32154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751362"/>
                  </a:ext>
                </a:extLst>
              </a:tr>
            </a:tbl>
          </a:graphicData>
        </a:graphic>
      </p:graphicFrame>
      <p:pic>
        <p:nvPicPr>
          <p:cNvPr id="6" name="Picture 5" descr="A white ghost on a black background&#10;&#10;Description automatically generated">
            <a:extLst>
              <a:ext uri="{FF2B5EF4-FFF2-40B4-BE49-F238E27FC236}">
                <a16:creationId xmlns:a16="http://schemas.microsoft.com/office/drawing/2014/main" id="{9981DF32-560B-B87D-3037-9A50272CC20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514" b="91081" l="10000" r="90000">
                        <a14:foregroundMark x1="58556" y1="8514" x2="58556" y2="8514"/>
                        <a14:foregroundMark x1="41778" y1="91081" x2="41778" y2="91081"/>
                      </a14:backgroundRemoval>
                    </a14:imgEffect>
                  </a14:imgLayer>
                </a14:imgProps>
              </a:ext>
              <a:ext uri="{28A0092B-C50C-407E-A947-70E740481C1C}">
                <a14:useLocalDpi xmlns:a14="http://schemas.microsoft.com/office/drawing/2010/main" val="0"/>
              </a:ext>
            </a:extLst>
          </a:blip>
          <a:stretch>
            <a:fillRect/>
          </a:stretch>
        </p:blipFill>
        <p:spPr>
          <a:xfrm>
            <a:off x="2829827" y="1434906"/>
            <a:ext cx="5425632" cy="4461076"/>
          </a:xfrm>
          <a:prstGeom prst="rect">
            <a:avLst/>
          </a:prstGeom>
        </p:spPr>
      </p:pic>
    </p:spTree>
    <p:extLst>
      <p:ext uri="{BB962C8B-B14F-4D97-AF65-F5344CB8AC3E}">
        <p14:creationId xmlns:p14="http://schemas.microsoft.com/office/powerpoint/2010/main" val="3695426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7754" y="491736"/>
            <a:ext cx="5669281" cy="943170"/>
          </a:xfrm>
        </p:spPr>
        <p:txBody>
          <a:bodyPr>
            <a:normAutofit fontScale="90000"/>
          </a:bodyPr>
          <a:lstStyle/>
          <a:p>
            <a:r>
              <a:rPr lang="en-US" b="1" dirty="0">
                <a:solidFill>
                  <a:schemeClr val="bg1"/>
                </a:solidFill>
              </a:rPr>
              <a:t>Get Rid of Negative People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83574419"/>
              </p:ext>
            </p:extLst>
          </p:nvPr>
        </p:nvGraphicFramePr>
        <p:xfrm>
          <a:off x="283698" y="281354"/>
          <a:ext cx="20828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94282688"/>
                    </a:ext>
                  </a:extLst>
                </a:gridCol>
              </a:tblGrid>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47340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923566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5963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821034"/>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59695852"/>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205396"/>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5931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32154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751362"/>
                  </a:ext>
                </a:extLst>
              </a:tr>
            </a:tbl>
          </a:graphicData>
        </a:graphic>
      </p:graphicFrame>
      <p:pic>
        <p:nvPicPr>
          <p:cNvPr id="3" name="Picture 2"/>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2064" b="99437" l="1066" r="89876">
                        <a14:foregroundMark x1="13499" y1="14259" x2="13499" y2="14259"/>
                        <a14:foregroundMark x1="12966" y1="26829" x2="12966" y2="26829"/>
                        <a14:foregroundMark x1="28952" y1="17073" x2="28952" y2="17073"/>
                        <a14:foregroundMark x1="29485" y1="29081" x2="29485" y2="29081"/>
                        <a14:foregroundMark x1="29485" y1="34334" x2="29485" y2="34334"/>
                        <a14:foregroundMark x1="69094" y1="44841" x2="69094" y2="44841"/>
                        <a14:foregroundMark x1="69627" y1="53471" x2="69627" y2="53471"/>
                      </a14:backgroundRemoval>
                    </a14:imgEffect>
                    <a14:imgEffect>
                      <a14:saturation sat="0"/>
                    </a14:imgEffect>
                  </a14:imgLayer>
                </a14:imgProps>
              </a:ext>
            </a:extLst>
          </a:blip>
          <a:stretch>
            <a:fillRect/>
          </a:stretch>
        </p:blipFill>
        <p:spPr>
          <a:xfrm>
            <a:off x="3485050" y="1434906"/>
            <a:ext cx="5362575" cy="5076825"/>
          </a:xfrm>
          <a:prstGeom prst="rect">
            <a:avLst/>
          </a:prstGeom>
        </p:spPr>
      </p:pic>
    </p:spTree>
    <p:extLst>
      <p:ext uri="{BB962C8B-B14F-4D97-AF65-F5344CB8AC3E}">
        <p14:creationId xmlns:p14="http://schemas.microsoft.com/office/powerpoint/2010/main" val="2652058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0" y="491736"/>
            <a:ext cx="5584875" cy="943170"/>
          </a:xfrm>
        </p:spPr>
        <p:txBody>
          <a:bodyPr>
            <a:normAutofit/>
          </a:bodyPr>
          <a:lstStyle/>
          <a:p>
            <a:r>
              <a:rPr lang="en-US" b="1" dirty="0">
                <a:solidFill>
                  <a:schemeClr val="bg1"/>
                </a:solidFill>
              </a:rPr>
              <a:t>Invest in Yourself</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44578984"/>
              </p:ext>
            </p:extLst>
          </p:nvPr>
        </p:nvGraphicFramePr>
        <p:xfrm>
          <a:off x="283698" y="281354"/>
          <a:ext cx="20828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94282688"/>
                    </a:ext>
                  </a:extLst>
                </a:gridCol>
              </a:tblGrid>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47340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923566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5963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821034"/>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9695852"/>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8205396"/>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5931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32154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751362"/>
                  </a:ext>
                </a:extLst>
              </a:tr>
            </a:tbl>
          </a:graphicData>
        </a:graphic>
      </p:graphicFrame>
      <p:pic>
        <p:nvPicPr>
          <p:cNvPr id="3" name="Picture 2"/>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5906" b="94488" l="4320" r="89920">
                        <a14:backgroundMark x1="40000" y1="13189" x2="40000" y2="13189"/>
                        <a14:backgroundMark x1="38880" y1="14370" x2="38880" y2="14370"/>
                      </a14:backgroundRemoval>
                    </a14:imgEffect>
                  </a14:imgLayer>
                </a14:imgProps>
              </a:ext>
            </a:extLst>
          </a:blip>
          <a:stretch>
            <a:fillRect/>
          </a:stretch>
        </p:blipFill>
        <p:spPr>
          <a:xfrm>
            <a:off x="3119437" y="1009650"/>
            <a:ext cx="5953125" cy="4838700"/>
          </a:xfrm>
          <a:prstGeom prst="rect">
            <a:avLst/>
          </a:prstGeom>
        </p:spPr>
      </p:pic>
    </p:spTree>
    <p:extLst>
      <p:ext uri="{BB962C8B-B14F-4D97-AF65-F5344CB8AC3E}">
        <p14:creationId xmlns:p14="http://schemas.microsoft.com/office/powerpoint/2010/main" val="3699853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345" y="491736"/>
            <a:ext cx="3643532" cy="943170"/>
          </a:xfrm>
        </p:spPr>
        <p:txBody>
          <a:bodyPr>
            <a:normAutofit/>
          </a:bodyPr>
          <a:lstStyle/>
          <a:p>
            <a:r>
              <a:rPr lang="en-US" b="1" dirty="0">
                <a:solidFill>
                  <a:schemeClr val="bg1"/>
                </a:solidFill>
              </a:rPr>
              <a:t>NEVER QUIT!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49923759"/>
              </p:ext>
            </p:extLst>
          </p:nvPr>
        </p:nvGraphicFramePr>
        <p:xfrm>
          <a:off x="283698" y="281354"/>
          <a:ext cx="20828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94282688"/>
                    </a:ext>
                  </a:extLst>
                </a:gridCol>
              </a:tblGrid>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47340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923566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5963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821034"/>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9695852"/>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205396"/>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5931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32154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751362"/>
                  </a:ext>
                </a:extLst>
              </a:tr>
            </a:tbl>
          </a:graphicData>
        </a:graphic>
      </p:graphicFrame>
      <p:pic>
        <p:nvPicPr>
          <p:cNvPr id="3" name="Picture 2"/>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2600" b="94000" l="3894" r="93628">
                        <a14:foregroundMark x1="23717" y1="53600" x2="23717" y2="53600"/>
                        <a14:foregroundMark x1="70088" y1="45600" x2="70088" y2="45600"/>
                      </a14:backgroundRemoval>
                    </a14:imgEffect>
                  </a14:imgLayer>
                </a14:imgProps>
              </a:ext>
            </a:extLst>
          </a:blip>
          <a:stretch>
            <a:fillRect/>
          </a:stretch>
        </p:blipFill>
        <p:spPr>
          <a:xfrm>
            <a:off x="3405187" y="1047750"/>
            <a:ext cx="5381625" cy="4762500"/>
          </a:xfrm>
          <a:prstGeom prst="rect">
            <a:avLst/>
          </a:prstGeom>
        </p:spPr>
      </p:pic>
    </p:spTree>
    <p:extLst>
      <p:ext uri="{BB962C8B-B14F-4D97-AF65-F5344CB8AC3E}">
        <p14:creationId xmlns:p14="http://schemas.microsoft.com/office/powerpoint/2010/main" val="3978664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345" y="491736"/>
            <a:ext cx="3052690" cy="943170"/>
          </a:xfrm>
        </p:spPr>
        <p:txBody>
          <a:bodyPr>
            <a:normAutofit fontScale="90000"/>
          </a:bodyPr>
          <a:lstStyle/>
          <a:p>
            <a:r>
              <a:rPr lang="en-US" b="1" dirty="0">
                <a:solidFill>
                  <a:schemeClr val="bg1"/>
                </a:solidFill>
              </a:rPr>
              <a:t>It’s Not Over…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8687768"/>
              </p:ext>
            </p:extLst>
          </p:nvPr>
        </p:nvGraphicFramePr>
        <p:xfrm>
          <a:off x="283699" y="281354"/>
          <a:ext cx="20828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94282688"/>
                    </a:ext>
                  </a:extLst>
                </a:gridCol>
              </a:tblGrid>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47340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923566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5963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821034"/>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9695852"/>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205396"/>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5931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732154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751362"/>
                  </a:ext>
                </a:extLst>
              </a:tr>
            </a:tbl>
          </a:graphicData>
        </a:graphic>
      </p:graphicFrame>
      <p:pic>
        <p:nvPicPr>
          <p:cNvPr id="3" name="Picture 2"/>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9840" b="95652" l="6736" r="96114">
                        <a14:foregroundMark x1="27720" y1="43707" x2="27720" y2="43707"/>
                        <a14:foregroundMark x1="86269" y1="43021" x2="86269" y2="43021"/>
                      </a14:backgroundRemoval>
                    </a14:imgEffect>
                  </a14:imgLayer>
                </a14:imgProps>
              </a:ext>
            </a:extLst>
          </a:blip>
          <a:stretch>
            <a:fillRect/>
          </a:stretch>
        </p:blipFill>
        <p:spPr>
          <a:xfrm>
            <a:off x="4257675" y="1347787"/>
            <a:ext cx="3676650" cy="4162425"/>
          </a:xfrm>
          <a:prstGeom prst="rect">
            <a:avLst/>
          </a:prstGeom>
        </p:spPr>
      </p:pic>
    </p:spTree>
    <p:extLst>
      <p:ext uri="{BB962C8B-B14F-4D97-AF65-F5344CB8AC3E}">
        <p14:creationId xmlns:p14="http://schemas.microsoft.com/office/powerpoint/2010/main" val="696963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345" y="491736"/>
            <a:ext cx="3052690" cy="943170"/>
          </a:xfrm>
        </p:spPr>
        <p:txBody>
          <a:bodyPr>
            <a:normAutofit/>
          </a:bodyPr>
          <a:lstStyle/>
          <a:p>
            <a:r>
              <a:rPr lang="en-US" b="1" dirty="0">
                <a:solidFill>
                  <a:schemeClr val="bg1"/>
                </a:solidFill>
              </a:rPr>
              <a:t>CELEBRATE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75482377"/>
              </p:ext>
            </p:extLst>
          </p:nvPr>
        </p:nvGraphicFramePr>
        <p:xfrm>
          <a:off x="283698" y="281354"/>
          <a:ext cx="20828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94282688"/>
                    </a:ext>
                  </a:extLst>
                </a:gridCol>
              </a:tblGrid>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47340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923566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5963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821034"/>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9695852"/>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205396"/>
                  </a:ext>
                </a:extLst>
              </a:tr>
              <a:tr h="317930">
                <a:tc>
                  <a:txBody>
                    <a:bodyPr/>
                    <a:lstStyle/>
                    <a:p>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59318"/>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321543"/>
                  </a:ext>
                </a:extLst>
              </a:tr>
              <a:tr h="317930">
                <a:tc>
                  <a:txBody>
                    <a:bodyPr/>
                    <a:lstStyle/>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6751362"/>
                  </a:ext>
                </a:extLst>
              </a:tr>
            </a:tbl>
          </a:graphicData>
        </a:graphic>
      </p:graphicFrame>
      <p:pic>
        <p:nvPicPr>
          <p:cNvPr id="3" name="Picture 2"/>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0" b="98731" l="1800" r="100000">
                        <a14:foregroundMark x1="25000" y1="19036" x2="25000" y2="19036"/>
                        <a14:foregroundMark x1="29800" y1="17005" x2="29800" y2="17005"/>
                        <a14:foregroundMark x1="36000" y1="17005" x2="36000" y2="17005"/>
                        <a14:foregroundMark x1="39600" y1="17005" x2="39600" y2="17005"/>
                        <a14:foregroundMark x1="45800" y1="18274" x2="45800" y2="18274"/>
                        <a14:foregroundMark x1="54400" y1="22335" x2="54400" y2="22335"/>
                        <a14:foregroundMark x1="52800" y1="29949" x2="52800" y2="29949"/>
                        <a14:foregroundMark x1="14400" y1="43655" x2="14400" y2="43655"/>
                        <a14:foregroundMark x1="15400" y1="49746" x2="15400" y2="49746"/>
                        <a14:foregroundMark x1="14400" y1="58376" x2="14400" y2="58376"/>
                        <a14:foregroundMark x1="65600" y1="47208" x2="65600" y2="47208"/>
                        <a14:foregroundMark x1="68800" y1="51269" x2="68800" y2="51269"/>
                        <a14:foregroundMark x1="72400" y1="50000" x2="72400" y2="50000"/>
                        <a14:foregroundMark x1="67600" y1="23604" x2="67600" y2="23604"/>
                        <a14:foregroundMark x1="70600" y1="21320" x2="70600" y2="21320"/>
                        <a14:foregroundMark x1="71200" y1="15228" x2="71200" y2="15228"/>
                        <a14:foregroundMark x1="75000" y1="13706" x2="75000" y2="13706"/>
                        <a14:foregroundMark x1="80400" y1="14467" x2="80400" y2="14467"/>
                        <a14:foregroundMark x1="83800" y1="14467" x2="83800" y2="14467"/>
                        <a14:foregroundMark x1="86200" y1="15990" x2="86200" y2="15990"/>
                        <a14:foregroundMark x1="89400" y1="19036" x2="89400" y2="19036"/>
                        <a14:foregroundMark x1="91000" y1="28426" x2="91000" y2="28426"/>
                        <a14:foregroundMark x1="90400" y1="35025" x2="90400" y2="35025"/>
                        <a14:foregroundMark x1="88600" y1="41878" x2="88600" y2="41878"/>
                        <a14:foregroundMark x1="88000" y1="46447" x2="88000" y2="46447"/>
                        <a14:foregroundMark x1="86200" y1="50508" x2="86200" y2="50508"/>
                        <a14:foregroundMark x1="81800" y1="52284" x2="81800" y2="52284"/>
                        <a14:foregroundMark x1="76200" y1="51269" x2="76200" y2="51269"/>
                        <a14:foregroundMark x1="38000" y1="41371" x2="38000" y2="41371"/>
                        <a14:foregroundMark x1="38600" y1="50000" x2="38600" y2="50000"/>
                        <a14:foregroundMark x1="49400" y1="32487" x2="49400" y2="32487"/>
                        <a14:foregroundMark x1="55800" y1="26650" x2="55800" y2="26650"/>
                        <a14:foregroundMark x1="50600" y1="26396" x2="50600" y2="26396"/>
                        <a14:foregroundMark x1="46600" y1="15990" x2="46600" y2="15990"/>
                        <a14:foregroundMark x1="29600" y1="15482" x2="29600" y2="15482"/>
                        <a14:foregroundMark x1="68000" y1="45178" x2="68000" y2="45178"/>
                        <a14:foregroundMark x1="73200" y1="47716" x2="73200" y2="47716"/>
                        <a14:foregroundMark x1="81000" y1="51269" x2="81000" y2="51269"/>
                        <a14:foregroundMark x1="80600" y1="50000" x2="80600" y2="50000"/>
                        <a14:foregroundMark x1="81400" y1="54061" x2="81400" y2="54061"/>
                        <a14:foregroundMark x1="85600" y1="48985" x2="85600" y2="48985"/>
                        <a14:foregroundMark x1="84800" y1="47970" x2="84800" y2="47970"/>
                        <a14:foregroundMark x1="84600" y1="47208" x2="84600" y2="47208"/>
                        <a14:foregroundMark x1="86600" y1="45178" x2="86600" y2="45178"/>
                        <a14:foregroundMark x1="85400" y1="17259" x2="85400" y2="17259"/>
                        <a14:foregroundMark x1="80000" y1="15990" x2="80000" y2="15990"/>
                        <a14:foregroundMark x1="75400" y1="15228" x2="75400" y2="15228"/>
                        <a14:foregroundMark x1="69200" y1="20051" x2="69200" y2="20051"/>
                        <a14:foregroundMark x1="68400" y1="19797" x2="68400" y2="19797"/>
                        <a14:foregroundMark x1="81400" y1="30964" x2="81400" y2="30964"/>
                        <a14:foregroundMark x1="81000" y1="33249" x2="81000" y2="33249"/>
                        <a14:foregroundMark x1="80000" y1="34518" x2="80000" y2="34518"/>
                        <a14:foregroundMark x1="82800" y1="33249" x2="82800" y2="33249"/>
                        <a14:foregroundMark x1="77800" y1="23604" x2="77800" y2="23604"/>
                        <a14:foregroundMark x1="70600" y1="27919" x2="70600" y2="27919"/>
                        <a14:foregroundMark x1="70000" y1="28680" x2="70000" y2="28680"/>
                        <a14:foregroundMark x1="69400" y1="28426" x2="69400" y2="28426"/>
                        <a14:foregroundMark x1="10400" y1="43401" x2="10400" y2="43401"/>
                        <a14:foregroundMark x1="14000" y1="49746" x2="14000" y2="49746"/>
                        <a14:foregroundMark x1="11600" y1="50254" x2="11600" y2="50254"/>
                        <a14:backgroundMark x1="29800" y1="28680" x2="29800" y2="28680"/>
                        <a14:backgroundMark x1="36400" y1="27157" x2="36400" y2="27157"/>
                        <a14:backgroundMark x1="46400" y1="46701" x2="46400" y2="46701"/>
                        <a14:backgroundMark x1="39800" y1="61675" x2="39800" y2="61675"/>
                        <a14:backgroundMark x1="42600" y1="61421" x2="42600" y2="61421"/>
                        <a14:backgroundMark x1="41000" y1="67005" x2="41000" y2="67005"/>
                        <a14:backgroundMark x1="11000" y1="29442" x2="11000" y2="29442"/>
                        <a14:backgroundMark x1="71800" y1="31980" x2="71800" y2="31980"/>
                        <a14:backgroundMark x1="72000" y1="28680" x2="72000" y2="28680"/>
                        <a14:backgroundMark x1="80600" y1="26142" x2="80600" y2="26142"/>
                        <a14:backgroundMark x1="10600" y1="24873" x2="10600" y2="24873"/>
                        <a14:backgroundMark x1="11400" y1="25635" x2="11400" y2="25635"/>
                        <a14:backgroundMark x1="13000" y1="27411" x2="13000" y2="27411"/>
                        <a14:backgroundMark x1="13200" y1="23096" x2="13200" y2="23096"/>
                        <a14:backgroundMark x1="12400" y1="21320" x2="12400" y2="21320"/>
                        <a14:backgroundMark x1="14600" y1="25381" x2="14600" y2="25381"/>
                        <a14:backgroundMark x1="12000" y1="24112" x2="12000" y2="24112"/>
                        <a14:backgroundMark x1="15800" y1="19543" x2="15800" y2="19543"/>
                        <a14:backgroundMark x1="15800" y1="18528" x2="15800" y2="18528"/>
                        <a14:backgroundMark x1="16000" y1="21066" x2="16000" y2="21066"/>
                        <a14:backgroundMark x1="16600" y1="25127" x2="16600" y2="25127"/>
                        <a14:backgroundMark x1="21200" y1="23096" x2="21200" y2="23096"/>
                        <a14:backgroundMark x1="20800" y1="24112" x2="20800" y2="24112"/>
                        <a14:backgroundMark x1="20400" y1="24873" x2="20400" y2="24873"/>
                        <a14:backgroundMark x1="32800" y1="36548" x2="32800" y2="36548"/>
                        <a14:backgroundMark x1="38800" y1="34518" x2="38800" y2="34518"/>
                        <a14:backgroundMark x1="12000" y1="30203" x2="12000" y2="30203"/>
                        <a14:backgroundMark x1="13600" y1="30457" x2="13600" y2="30457"/>
                        <a14:backgroundMark x1="11600" y1="28426" x2="11600" y2="28426"/>
                        <a14:backgroundMark x1="27000" y1="52538" x2="27000" y2="52538"/>
                        <a14:backgroundMark x1="29200" y1="55076" x2="29200" y2="55076"/>
                        <a14:backgroundMark x1="45600" y1="48477" x2="45600" y2="48477"/>
                        <a14:backgroundMark x1="45400" y1="48731" x2="45400" y2="48731"/>
                        <a14:backgroundMark x1="53200" y1="30203" x2="53200" y2="30203"/>
                        <a14:backgroundMark x1="52600" y1="30457" x2="52600" y2="30457"/>
                        <a14:backgroundMark x1="79400" y1="33503" x2="79400" y2="33503"/>
                        <a14:backgroundMark x1="82400" y1="34010" x2="82400" y2="34010"/>
                        <a14:backgroundMark x1="81200" y1="34010" x2="81200" y2="34010"/>
                        <a14:backgroundMark x1="80000" y1="33756" x2="80000" y2="33756"/>
                        <a14:backgroundMark x1="82600" y1="32234" x2="82600" y2="32234"/>
                        <a14:backgroundMark x1="80600" y1="31726" x2="80600" y2="31726"/>
                        <a14:backgroundMark x1="81400" y1="32234" x2="81400" y2="32234"/>
                        <a14:backgroundMark x1="75400" y1="25635" x2="75400" y2="25635"/>
                        <a14:backgroundMark x1="75200" y1="24873" x2="75200" y2="24873"/>
                        <a14:backgroundMark x1="76000" y1="21827" x2="76000" y2="21827"/>
                        <a14:backgroundMark x1="77400" y1="21574" x2="77400" y2="21574"/>
                        <a14:backgroundMark x1="75400" y1="22843" x2="75400" y2="22843"/>
                        <a14:backgroundMark x1="81200" y1="23350" x2="81200" y2="23350"/>
                        <a14:backgroundMark x1="71400" y1="26904" x2="71400" y2="26904"/>
                        <a14:backgroundMark x1="69400" y1="27919" x2="69400" y2="27919"/>
                      </a14:backgroundRemoval>
                    </a14:imgEffect>
                  </a14:imgLayer>
                </a14:imgProps>
              </a:ext>
            </a:extLst>
          </a:blip>
          <a:stretch>
            <a:fillRect/>
          </a:stretch>
        </p:blipFill>
        <p:spPr>
          <a:xfrm>
            <a:off x="3714750" y="1552575"/>
            <a:ext cx="4762500" cy="3752850"/>
          </a:xfrm>
          <a:prstGeom prst="rect">
            <a:avLst/>
          </a:prstGeom>
        </p:spPr>
      </p:pic>
    </p:spTree>
    <p:extLst>
      <p:ext uri="{BB962C8B-B14F-4D97-AF65-F5344CB8AC3E}">
        <p14:creationId xmlns:p14="http://schemas.microsoft.com/office/powerpoint/2010/main" val="387476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973776" y="5771407"/>
            <a:ext cx="4275117" cy="851297"/>
          </a:xfrm>
          <a:prstGeom prst="roundRect">
            <a:avLst/>
          </a:prstGeom>
          <a:solidFill>
            <a:schemeClr val="accent1">
              <a:lumMod val="7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a:ln w="0"/>
                <a:solidFill>
                  <a:schemeClr val="bg1"/>
                </a:solidFill>
                <a:effectLst>
                  <a:outerShdw blurRad="38100" dist="19050" dir="2700000" algn="tl" rotWithShape="0">
                    <a:schemeClr val="dk1">
                      <a:alpha val="40000"/>
                    </a:schemeClr>
                  </a:outerShdw>
                </a:effectLst>
              </a:rPr>
              <a:t>J K Rowling</a:t>
            </a:r>
          </a:p>
          <a:p>
            <a:pPr algn="ctr"/>
            <a:r>
              <a:rPr lang="en-US" sz="2000" dirty="0">
                <a:ln w="0"/>
                <a:solidFill>
                  <a:schemeClr val="bg1"/>
                </a:solidFill>
                <a:effectLst>
                  <a:outerShdw blurRad="38100" dist="19050" dir="2700000" algn="tl" rotWithShape="0">
                    <a:schemeClr val="dk1">
                      <a:alpha val="40000"/>
                    </a:schemeClr>
                  </a:outerShdw>
                </a:effectLst>
              </a:rPr>
              <a:t>Author : Harry Potter Series</a:t>
            </a:r>
          </a:p>
        </p:txBody>
      </p:sp>
      <p:sp>
        <p:nvSpPr>
          <p:cNvPr id="6" name="Content Placeholder 5">
            <a:extLst>
              <a:ext uri="{FF2B5EF4-FFF2-40B4-BE49-F238E27FC236}">
                <a16:creationId xmlns:a16="http://schemas.microsoft.com/office/drawing/2014/main" id="{4CB947AC-AE40-99FA-1DF9-B133E00C38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6066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2051539" y="2555025"/>
            <a:ext cx="7807569" cy="281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051539" y="4501619"/>
            <a:ext cx="8088923" cy="539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178106" y="636565"/>
            <a:ext cx="70337" cy="55848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7256586" y="636565"/>
            <a:ext cx="72682" cy="55848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Lst>
          </a:blip>
          <a:stretch>
            <a:fillRect/>
          </a:stretch>
        </p:blipFill>
        <p:spPr>
          <a:xfrm>
            <a:off x="1175851" y="846756"/>
            <a:ext cx="3478212" cy="1892017"/>
          </a:xfrm>
          <a:prstGeom prst="rect">
            <a:avLst/>
          </a:prstGeom>
        </p:spPr>
      </p:pic>
      <p:pic>
        <p:nvPicPr>
          <p:cNvPr id="10" name="Picture 9"/>
          <p:cNvPicPr>
            <a:picLocks noChangeAspect="1"/>
          </p:cNvPicPr>
          <p:nvPr/>
        </p:nvPicPr>
        <p:blipFill>
          <a:blip r:embed="rId5">
            <a:biLevel thresh="25000"/>
            <a:extLst>
              <a:ext uri="{BEBA8EAE-BF5A-486C-A8C5-ECC9F3942E4B}">
                <a14:imgProps xmlns:a14="http://schemas.microsoft.com/office/drawing/2010/main">
                  <a14:imgLayer r:embed="rId6">
                    <a14:imgEffect>
                      <a14:backgroundRemoval t="0" b="98731" l="1800" r="100000">
                        <a14:foregroundMark x1="25000" y1="19036" x2="25000" y2="19036"/>
                        <a14:foregroundMark x1="29800" y1="17005" x2="29800" y2="17005"/>
                        <a14:foregroundMark x1="36000" y1="17005" x2="36000" y2="17005"/>
                        <a14:foregroundMark x1="39600" y1="17005" x2="39600" y2="17005"/>
                        <a14:foregroundMark x1="45800" y1="18274" x2="45800" y2="18274"/>
                        <a14:foregroundMark x1="54400" y1="22335" x2="54400" y2="22335"/>
                        <a14:foregroundMark x1="52800" y1="29949" x2="52800" y2="29949"/>
                        <a14:foregroundMark x1="14400" y1="43655" x2="14400" y2="43655"/>
                        <a14:foregroundMark x1="15400" y1="49746" x2="15400" y2="49746"/>
                        <a14:foregroundMark x1="14400" y1="58376" x2="14400" y2="58376"/>
                        <a14:foregroundMark x1="65600" y1="47208" x2="65600" y2="47208"/>
                        <a14:foregroundMark x1="68800" y1="51269" x2="68800" y2="51269"/>
                        <a14:foregroundMark x1="72400" y1="50000" x2="72400" y2="50000"/>
                        <a14:foregroundMark x1="67600" y1="23604" x2="67600" y2="23604"/>
                        <a14:foregroundMark x1="70600" y1="21320" x2="70600" y2="21320"/>
                        <a14:foregroundMark x1="71200" y1="15228" x2="71200" y2="15228"/>
                        <a14:foregroundMark x1="75000" y1="13706" x2="75000" y2="13706"/>
                        <a14:foregroundMark x1="80400" y1="14467" x2="80400" y2="14467"/>
                        <a14:foregroundMark x1="83800" y1="14467" x2="83800" y2="14467"/>
                        <a14:foregroundMark x1="86200" y1="15990" x2="86200" y2="15990"/>
                        <a14:foregroundMark x1="89400" y1="19036" x2="89400" y2="19036"/>
                        <a14:foregroundMark x1="91000" y1="28426" x2="91000" y2="28426"/>
                        <a14:foregroundMark x1="90400" y1="35025" x2="90400" y2="35025"/>
                        <a14:foregroundMark x1="88600" y1="41878" x2="88600" y2="41878"/>
                        <a14:foregroundMark x1="88000" y1="46447" x2="88000" y2="46447"/>
                        <a14:foregroundMark x1="86200" y1="50508" x2="86200" y2="50508"/>
                        <a14:foregroundMark x1="81800" y1="52284" x2="81800" y2="52284"/>
                        <a14:foregroundMark x1="76200" y1="51269" x2="76200" y2="51269"/>
                        <a14:foregroundMark x1="38000" y1="41371" x2="38000" y2="41371"/>
                        <a14:foregroundMark x1="38600" y1="50000" x2="38600" y2="50000"/>
                        <a14:foregroundMark x1="49400" y1="32487" x2="49400" y2="32487"/>
                        <a14:foregroundMark x1="55800" y1="26650" x2="55800" y2="26650"/>
                        <a14:foregroundMark x1="50600" y1="26396" x2="50600" y2="26396"/>
                        <a14:foregroundMark x1="46600" y1="15990" x2="46600" y2="15990"/>
                        <a14:foregroundMark x1="29600" y1="15482" x2="29600" y2="15482"/>
                        <a14:foregroundMark x1="68000" y1="45178" x2="68000" y2="45178"/>
                        <a14:foregroundMark x1="73200" y1="47716" x2="73200" y2="47716"/>
                        <a14:foregroundMark x1="81000" y1="51269" x2="81000" y2="51269"/>
                        <a14:foregroundMark x1="80600" y1="50000" x2="80600" y2="50000"/>
                        <a14:foregroundMark x1="81400" y1="54061" x2="81400" y2="54061"/>
                        <a14:foregroundMark x1="85600" y1="48985" x2="85600" y2="48985"/>
                        <a14:foregroundMark x1="84800" y1="47970" x2="84800" y2="47970"/>
                        <a14:foregroundMark x1="84600" y1="47208" x2="84600" y2="47208"/>
                        <a14:foregroundMark x1="86600" y1="45178" x2="86600" y2="45178"/>
                        <a14:foregroundMark x1="85400" y1="17259" x2="85400" y2="17259"/>
                        <a14:foregroundMark x1="80000" y1="15990" x2="80000" y2="15990"/>
                        <a14:foregroundMark x1="75400" y1="15228" x2="75400" y2="15228"/>
                        <a14:foregroundMark x1="69200" y1="20051" x2="69200" y2="20051"/>
                        <a14:foregroundMark x1="68400" y1="19797" x2="68400" y2="19797"/>
                        <a14:foregroundMark x1="81400" y1="30964" x2="81400" y2="30964"/>
                        <a14:foregroundMark x1="81000" y1="33249" x2="81000" y2="33249"/>
                        <a14:foregroundMark x1="80000" y1="34518" x2="80000" y2="34518"/>
                        <a14:foregroundMark x1="82800" y1="33249" x2="82800" y2="33249"/>
                        <a14:foregroundMark x1="77800" y1="23604" x2="77800" y2="23604"/>
                        <a14:foregroundMark x1="70600" y1="27919" x2="70600" y2="27919"/>
                        <a14:foregroundMark x1="70000" y1="28680" x2="70000" y2="28680"/>
                        <a14:foregroundMark x1="69400" y1="28426" x2="69400" y2="28426"/>
                        <a14:foregroundMark x1="10400" y1="43401" x2="10400" y2="43401"/>
                        <a14:foregroundMark x1="14000" y1="49746" x2="14000" y2="49746"/>
                        <a14:foregroundMark x1="11600" y1="50254" x2="11600" y2="50254"/>
                        <a14:backgroundMark x1="29800" y1="28680" x2="29800" y2="28680"/>
                        <a14:backgroundMark x1="36400" y1="27157" x2="36400" y2="27157"/>
                        <a14:backgroundMark x1="46400" y1="46701" x2="46400" y2="46701"/>
                        <a14:backgroundMark x1="39800" y1="61675" x2="39800" y2="61675"/>
                        <a14:backgroundMark x1="42600" y1="61421" x2="42600" y2="61421"/>
                        <a14:backgroundMark x1="41000" y1="67005" x2="41000" y2="67005"/>
                        <a14:backgroundMark x1="11000" y1="29442" x2="11000" y2="29442"/>
                        <a14:backgroundMark x1="71800" y1="31980" x2="71800" y2="31980"/>
                        <a14:backgroundMark x1="72000" y1="28680" x2="72000" y2="28680"/>
                        <a14:backgroundMark x1="80600" y1="26142" x2="80600" y2="26142"/>
                        <a14:backgroundMark x1="10600" y1="24873" x2="10600" y2="24873"/>
                        <a14:backgroundMark x1="11400" y1="25635" x2="11400" y2="25635"/>
                        <a14:backgroundMark x1="13000" y1="27411" x2="13000" y2="27411"/>
                        <a14:backgroundMark x1="13200" y1="23096" x2="13200" y2="23096"/>
                        <a14:backgroundMark x1="12400" y1="21320" x2="12400" y2="21320"/>
                        <a14:backgroundMark x1="14600" y1="25381" x2="14600" y2="25381"/>
                        <a14:backgroundMark x1="12000" y1="24112" x2="12000" y2="24112"/>
                        <a14:backgroundMark x1="15800" y1="19543" x2="15800" y2="19543"/>
                        <a14:backgroundMark x1="15800" y1="18528" x2="15800" y2="18528"/>
                        <a14:backgroundMark x1="16000" y1="21066" x2="16000" y2="21066"/>
                        <a14:backgroundMark x1="16600" y1="25127" x2="16600" y2="25127"/>
                        <a14:backgroundMark x1="21200" y1="23096" x2="21200" y2="23096"/>
                        <a14:backgroundMark x1="20800" y1="24112" x2="20800" y2="24112"/>
                        <a14:backgroundMark x1="20400" y1="24873" x2="20400" y2="24873"/>
                        <a14:backgroundMark x1="32800" y1="36548" x2="32800" y2="36548"/>
                        <a14:backgroundMark x1="38800" y1="34518" x2="38800" y2="34518"/>
                        <a14:backgroundMark x1="12000" y1="30203" x2="12000" y2="30203"/>
                        <a14:backgroundMark x1="13600" y1="30457" x2="13600" y2="30457"/>
                        <a14:backgroundMark x1="11600" y1="28426" x2="11600" y2="28426"/>
                        <a14:backgroundMark x1="27000" y1="52538" x2="27000" y2="52538"/>
                        <a14:backgroundMark x1="29200" y1="55076" x2="29200" y2="55076"/>
                        <a14:backgroundMark x1="45600" y1="48477" x2="45600" y2="48477"/>
                        <a14:backgroundMark x1="45400" y1="48731" x2="45400" y2="48731"/>
                        <a14:backgroundMark x1="53200" y1="30203" x2="53200" y2="30203"/>
                        <a14:backgroundMark x1="52600" y1="30457" x2="52600" y2="30457"/>
                        <a14:backgroundMark x1="79400" y1="33503" x2="79400" y2="33503"/>
                        <a14:backgroundMark x1="82400" y1="34010" x2="82400" y2="34010"/>
                        <a14:backgroundMark x1="81200" y1="34010" x2="81200" y2="34010"/>
                        <a14:backgroundMark x1="80000" y1="33756" x2="80000" y2="33756"/>
                        <a14:backgroundMark x1="82600" y1="32234" x2="82600" y2="32234"/>
                        <a14:backgroundMark x1="80600" y1="31726" x2="80600" y2="31726"/>
                        <a14:backgroundMark x1="81400" y1="32234" x2="81400" y2="32234"/>
                        <a14:backgroundMark x1="75400" y1="25635" x2="75400" y2="25635"/>
                        <a14:backgroundMark x1="75200" y1="24873" x2="75200" y2="24873"/>
                        <a14:backgroundMark x1="76000" y1="21827" x2="76000" y2="21827"/>
                        <a14:backgroundMark x1="77400" y1="21574" x2="77400" y2="21574"/>
                        <a14:backgroundMark x1="75400" y1="22843" x2="75400" y2="22843"/>
                        <a14:backgroundMark x1="81200" y1="23350" x2="81200" y2="23350"/>
                        <a14:backgroundMark x1="71400" y1="26904" x2="71400" y2="26904"/>
                        <a14:backgroundMark x1="69400" y1="27919" x2="69400" y2="27919"/>
                      </a14:backgroundRemoval>
                    </a14:imgEffect>
                  </a14:imgLayer>
                </a14:imgProps>
              </a:ext>
            </a:extLst>
          </a:blip>
          <a:stretch>
            <a:fillRect/>
          </a:stretch>
        </p:blipFill>
        <p:spPr>
          <a:xfrm>
            <a:off x="7729001" y="4608868"/>
            <a:ext cx="2608410" cy="2055427"/>
          </a:xfrm>
          <a:prstGeom prst="rect">
            <a:avLst/>
          </a:prstGeom>
        </p:spPr>
      </p:pic>
      <p:pic>
        <p:nvPicPr>
          <p:cNvPr id="11" name="Picture 10"/>
          <p:cNvPicPr>
            <a:picLocks noChangeAspect="1"/>
          </p:cNvPicPr>
          <p:nvPr/>
        </p:nvPicPr>
        <p:blipFill>
          <a:blip r:embed="rId7">
            <a:biLevel thresh="25000"/>
            <a:extLst>
              <a:ext uri="{BEBA8EAE-BF5A-486C-A8C5-ECC9F3942E4B}">
                <a14:imgProps xmlns:a14="http://schemas.microsoft.com/office/drawing/2010/main">
                  <a14:imgLayer r:embed="rId8">
                    <a14:imgEffect>
                      <a14:backgroundRemoval t="9840" b="95652" l="6736" r="96114">
                        <a14:foregroundMark x1="27720" y1="43707" x2="27720" y2="43707"/>
                        <a14:foregroundMark x1="86269" y1="43021" x2="86269" y2="43021"/>
                      </a14:backgroundRemoval>
                    </a14:imgEffect>
                  </a14:imgLayer>
                </a14:imgProps>
              </a:ext>
            </a:extLst>
          </a:blip>
          <a:stretch>
            <a:fillRect/>
          </a:stretch>
        </p:blipFill>
        <p:spPr>
          <a:xfrm>
            <a:off x="4758641" y="4431729"/>
            <a:ext cx="2128480" cy="2409704"/>
          </a:xfrm>
          <a:prstGeom prst="rect">
            <a:avLst/>
          </a:prstGeom>
        </p:spPr>
      </p:pic>
      <p:pic>
        <p:nvPicPr>
          <p:cNvPr id="12" name="Picture 11"/>
          <p:cNvPicPr>
            <a:picLocks noChangeAspect="1"/>
          </p:cNvPicPr>
          <p:nvPr/>
        </p:nvPicPr>
        <p:blipFill>
          <a:blip r:embed="rId9">
            <a:biLevel thresh="25000"/>
            <a:extLst>
              <a:ext uri="{BEBA8EAE-BF5A-486C-A8C5-ECC9F3942E4B}">
                <a14:imgProps xmlns:a14="http://schemas.microsoft.com/office/drawing/2010/main">
                  <a14:imgLayer r:embed="rId10">
                    <a14:imgEffect>
                      <a14:backgroundRemoval t="2600" b="94000" l="3894" r="93628">
                        <a14:foregroundMark x1="23717" y1="53600" x2="23717" y2="53600"/>
                        <a14:foregroundMark x1="70088" y1="45600" x2="70088" y2="45600"/>
                      </a14:backgroundRemoval>
                    </a14:imgEffect>
                  </a14:imgLayer>
                </a14:imgProps>
              </a:ext>
            </a:extLst>
          </a:blip>
          <a:stretch>
            <a:fillRect/>
          </a:stretch>
        </p:blipFill>
        <p:spPr>
          <a:xfrm>
            <a:off x="2113489" y="4608869"/>
            <a:ext cx="2107604" cy="1865136"/>
          </a:xfrm>
          <a:prstGeom prst="rect">
            <a:avLst/>
          </a:prstGeom>
        </p:spPr>
      </p:pic>
      <p:pic>
        <p:nvPicPr>
          <p:cNvPr id="14" name="Picture 13"/>
          <p:cNvPicPr>
            <a:picLocks noChangeAspect="1"/>
          </p:cNvPicPr>
          <p:nvPr/>
        </p:nvPicPr>
        <p:blipFill>
          <a:blip r:embed="rId11">
            <a:biLevel thresh="25000"/>
            <a:extLst>
              <a:ext uri="{BEBA8EAE-BF5A-486C-A8C5-ECC9F3942E4B}">
                <a14:imgProps xmlns:a14="http://schemas.microsoft.com/office/drawing/2010/main">
                  <a14:imgLayer r:embed="rId12">
                    <a14:imgEffect>
                      <a14:backgroundRemoval t="5906" b="94488" l="4320" r="89920">
                        <a14:backgroundMark x1="40000" y1="13189" x2="40000" y2="13189"/>
                        <a14:backgroundMark x1="38880" y1="14370" x2="38880" y2="14370"/>
                      </a14:backgroundRemoval>
                    </a14:imgEffect>
                  </a14:imgLayer>
                </a14:imgProps>
              </a:ext>
            </a:extLst>
          </a:blip>
          <a:stretch>
            <a:fillRect/>
          </a:stretch>
        </p:blipFill>
        <p:spPr>
          <a:xfrm>
            <a:off x="7511736" y="2603717"/>
            <a:ext cx="2309726" cy="1877345"/>
          </a:xfrm>
          <a:prstGeom prst="rect">
            <a:avLst/>
          </a:prstGeom>
        </p:spPr>
      </p:pic>
      <p:pic>
        <p:nvPicPr>
          <p:cNvPr id="15" name="Picture 14"/>
          <p:cNvPicPr>
            <a:picLocks noChangeAspect="1"/>
          </p:cNvPicPr>
          <p:nvPr/>
        </p:nvPicPr>
        <p:blipFill>
          <a:blip r:embed="rId13">
            <a:biLevel thresh="25000"/>
            <a:extLst>
              <a:ext uri="{BEBA8EAE-BF5A-486C-A8C5-ECC9F3942E4B}">
                <a14:imgProps xmlns:a14="http://schemas.microsoft.com/office/drawing/2010/main">
                  <a14:imgLayer r:embed="rId14">
                    <a14:imgEffect>
                      <a14:backgroundRemoval t="2064" b="99437" l="1066" r="89876">
                        <a14:foregroundMark x1="13499" y1="14259" x2="13499" y2="14259"/>
                        <a14:foregroundMark x1="12966" y1="26829" x2="12966" y2="26829"/>
                        <a14:foregroundMark x1="28952" y1="17073" x2="28952" y2="17073"/>
                        <a14:foregroundMark x1="29485" y1="29081" x2="29485" y2="29081"/>
                        <a14:foregroundMark x1="29485" y1="34334" x2="29485" y2="34334"/>
                        <a14:foregroundMark x1="69094" y1="44841" x2="69094" y2="44841"/>
                        <a14:foregroundMark x1="69627" y1="53471" x2="69627" y2="53471"/>
                      </a14:backgroundRemoval>
                    </a14:imgEffect>
                    <a14:imgEffect>
                      <a14:saturation sat="0"/>
                    </a14:imgEffect>
                  </a14:imgLayer>
                </a14:imgProps>
              </a:ext>
            </a:extLst>
          </a:blip>
          <a:stretch>
            <a:fillRect/>
          </a:stretch>
        </p:blipFill>
        <p:spPr>
          <a:xfrm>
            <a:off x="4908576" y="2534467"/>
            <a:ext cx="2077872" cy="1967151"/>
          </a:xfrm>
          <a:prstGeom prst="rect">
            <a:avLst/>
          </a:prstGeom>
        </p:spPr>
      </p:pic>
      <p:pic>
        <p:nvPicPr>
          <p:cNvPr id="16" name="Picture 15"/>
          <p:cNvPicPr>
            <a:picLocks noChangeAspect="1"/>
          </p:cNvPicPr>
          <p:nvPr/>
        </p:nvPicPr>
        <p:blipFill>
          <a:blip r:embed="rId15">
            <a:biLevel thresh="25000"/>
            <a:extLst>
              <a:ext uri="{BEBA8EAE-BF5A-486C-A8C5-ECC9F3942E4B}">
                <a14:imgProps xmlns:a14="http://schemas.microsoft.com/office/drawing/2010/main">
                  <a14:imgLayer r:embed="rId16">
                    <a14:imgEffect>
                      <a14:backgroundRemoval t="9892" b="96344" l="10000" r="90000"/>
                    </a14:imgEffect>
                    <a14:imgEffect>
                      <a14:saturation sat="0"/>
                    </a14:imgEffect>
                  </a14:imgLayer>
                </a14:imgProps>
              </a:ext>
            </a:extLst>
          </a:blip>
          <a:stretch>
            <a:fillRect/>
          </a:stretch>
        </p:blipFill>
        <p:spPr>
          <a:xfrm>
            <a:off x="1610480" y="2512385"/>
            <a:ext cx="2680275" cy="2043160"/>
          </a:xfrm>
          <a:prstGeom prst="rect">
            <a:avLst/>
          </a:prstGeom>
        </p:spPr>
      </p:pic>
      <p:pic>
        <p:nvPicPr>
          <p:cNvPr id="17" name="Picture 16"/>
          <p:cNvPicPr>
            <a:picLocks noChangeAspect="1"/>
          </p:cNvPicPr>
          <p:nvPr/>
        </p:nvPicPr>
        <p:blipFill>
          <a:blip r:embed="rId17">
            <a:biLevel thresh="25000"/>
            <a:extLst>
              <a:ext uri="{BEBA8EAE-BF5A-486C-A8C5-ECC9F3942E4B}">
                <a14:imgProps xmlns:a14="http://schemas.microsoft.com/office/drawing/2010/main">
                  <a14:imgLayer r:embed="rId18">
                    <a14:imgEffect>
                      <a14:backgroundRemoval t="10000" b="90000" l="10000" r="90000"/>
                    </a14:imgEffect>
                    <a14:imgEffect>
                      <a14:saturation sat="0"/>
                    </a14:imgEffect>
                  </a14:imgLayer>
                </a14:imgProps>
              </a:ext>
            </a:extLst>
          </a:blip>
          <a:stretch>
            <a:fillRect/>
          </a:stretch>
        </p:blipFill>
        <p:spPr>
          <a:xfrm>
            <a:off x="7035260" y="376487"/>
            <a:ext cx="3472560" cy="2362286"/>
          </a:xfrm>
          <a:prstGeom prst="rect">
            <a:avLst/>
          </a:prstGeom>
        </p:spPr>
      </p:pic>
      <p:pic>
        <p:nvPicPr>
          <p:cNvPr id="18" name="Picture 17"/>
          <p:cNvPicPr>
            <a:picLocks noChangeAspect="1"/>
          </p:cNvPicPr>
          <p:nvPr/>
        </p:nvPicPr>
        <p:blipFill>
          <a:blip r:embed="rId19">
            <a:biLevel thresh="25000"/>
            <a:extLst>
              <a:ext uri="{BEBA8EAE-BF5A-486C-A8C5-ECC9F3942E4B}">
                <a14:imgProps xmlns:a14="http://schemas.microsoft.com/office/drawing/2010/main">
                  <a14:imgLayer r:embed="rId20">
                    <a14:imgEffect>
                      <a14:backgroundRemoval t="0" b="98141" l="9986" r="89872">
                        <a14:backgroundMark x1="73466" y1="44796" x2="73466" y2="44796"/>
                        <a14:backgroundMark x1="74750" y1="44238" x2="74750" y2="44238"/>
                      </a14:backgroundRemoval>
                    </a14:imgEffect>
                    <a14:imgEffect>
                      <a14:saturation sat="0"/>
                    </a14:imgEffect>
                  </a14:imgLayer>
                </a14:imgProps>
              </a:ext>
            </a:extLst>
          </a:blip>
          <a:stretch>
            <a:fillRect/>
          </a:stretch>
        </p:blipFill>
        <p:spPr>
          <a:xfrm>
            <a:off x="4518581" y="719893"/>
            <a:ext cx="2431746" cy="1866303"/>
          </a:xfrm>
          <a:prstGeom prst="rect">
            <a:avLst/>
          </a:prstGeom>
        </p:spPr>
      </p:pic>
    </p:spTree>
    <p:extLst>
      <p:ext uri="{BB962C8B-B14F-4D97-AF65-F5344CB8AC3E}">
        <p14:creationId xmlns:p14="http://schemas.microsoft.com/office/powerpoint/2010/main" val="1587999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p>
            <a:r>
              <a:rPr lang="en-US" b="1" dirty="0">
                <a:solidFill>
                  <a:schemeClr val="bg1"/>
                </a:solidFill>
              </a:rPr>
              <a:t>MOTIVATION</a:t>
            </a:r>
          </a:p>
        </p:txBody>
      </p:sp>
      <p:pic>
        <p:nvPicPr>
          <p:cNvPr id="3" name="Picture 2" descr="A black background with white text&#10;&#10;Description automatically generated">
            <a:extLst>
              <a:ext uri="{FF2B5EF4-FFF2-40B4-BE49-F238E27FC236}">
                <a16:creationId xmlns:a16="http://schemas.microsoft.com/office/drawing/2014/main" id="{66ECE304-E7A6-15FF-8A9A-9C7E7D075556}"/>
              </a:ext>
            </a:extLst>
          </p:cNvPr>
          <p:cNvPicPr>
            <a:picLocks noChangeAspect="1"/>
          </p:cNvPicPr>
          <p:nvPr/>
        </p:nvPicPr>
        <p:blipFill>
          <a:blip r:embed="rId2">
            <a:extLst>
              <a:ext uri="{28A0092B-C50C-407E-A947-70E740481C1C}">
                <a14:useLocalDpi xmlns:a14="http://schemas.microsoft.com/office/drawing/2010/main" val="0"/>
              </a:ext>
            </a:extLst>
          </a:blip>
          <a:srcRect l="22855" t="40293" r="22337" b="40294"/>
          <a:stretch/>
        </p:blipFill>
        <p:spPr>
          <a:xfrm>
            <a:off x="6980590" y="-376960"/>
            <a:ext cx="5316187" cy="1331376"/>
          </a:xfrm>
          <a:prstGeom prst="rect">
            <a:avLst/>
          </a:prstGeom>
        </p:spPr>
      </p:pic>
    </p:spTree>
    <p:extLst>
      <p:ext uri="{BB962C8B-B14F-4D97-AF65-F5344CB8AC3E}">
        <p14:creationId xmlns:p14="http://schemas.microsoft.com/office/powerpoint/2010/main" val="3621113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0716888-4734-3396-8E4A-BFAE1DA133F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7488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94069" y="3115151"/>
            <a:ext cx="9330048" cy="803708"/>
          </a:xfrm>
        </p:spPr>
        <p:txBody>
          <a:bodyPr>
            <a:normAutofit/>
          </a:bodyPr>
          <a:lstStyle/>
          <a:p>
            <a:pPr algn="l"/>
            <a:r>
              <a:rPr lang="en-US" sz="4000" b="1" dirty="0"/>
              <a:t>possible.</a:t>
            </a:r>
          </a:p>
        </p:txBody>
      </p:sp>
    </p:spTree>
    <p:extLst>
      <p:ext uri="{BB962C8B-B14F-4D97-AF65-F5344CB8AC3E}">
        <p14:creationId xmlns:p14="http://schemas.microsoft.com/office/powerpoint/2010/main" val="3914131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49675" y="1783080"/>
            <a:ext cx="8512110" cy="3291840"/>
          </a:xfrm>
        </p:spPr>
        <p:txBody>
          <a:bodyPr>
            <a:normAutofit/>
          </a:bodyPr>
          <a:lstStyle/>
          <a:p>
            <a:r>
              <a:rPr lang="en-US" sz="4000" b="1" dirty="0"/>
              <a:t>YOU CAN NOW TAKE A BLANK PIECE OF PAPER</a:t>
            </a:r>
          </a:p>
          <a:p>
            <a:endParaRPr lang="en-US" sz="4000" b="1" dirty="0"/>
          </a:p>
          <a:p>
            <a:r>
              <a:rPr lang="en-US" sz="4000" b="1" dirty="0"/>
              <a:t>THIS IS AN “I MAKE POSSIBLE”</a:t>
            </a:r>
          </a:p>
          <a:p>
            <a:r>
              <a:rPr lang="en-US" sz="4000" b="1" dirty="0"/>
              <a:t>MEMORY</a:t>
            </a:r>
          </a:p>
        </p:txBody>
      </p:sp>
    </p:spTree>
    <p:extLst>
      <p:ext uri="{BB962C8B-B14F-4D97-AF65-F5344CB8AC3E}">
        <p14:creationId xmlns:p14="http://schemas.microsoft.com/office/powerpoint/2010/main" val="459373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3755" y="1124439"/>
            <a:ext cx="9539051" cy="3942471"/>
          </a:xfrm>
        </p:spPr>
        <p:txBody>
          <a:bodyPr>
            <a:normAutofit fontScale="92500"/>
          </a:bodyPr>
          <a:lstStyle/>
          <a:p>
            <a:pPr algn="l"/>
            <a:r>
              <a:rPr lang="en-US" sz="4000" b="1" dirty="0"/>
              <a:t>TAKE 5 MINS AND WRITE YOUR DREAM ON IT</a:t>
            </a:r>
          </a:p>
          <a:p>
            <a:pPr algn="l"/>
            <a:r>
              <a:rPr lang="en-US" sz="4000" b="1" dirty="0"/>
              <a:t>ANY DREAM</a:t>
            </a:r>
          </a:p>
          <a:p>
            <a:pPr algn="l"/>
            <a:r>
              <a:rPr lang="en-US" sz="4000" b="1" dirty="0"/>
              <a:t>THIS PAPER WITH GO WITH YOU</a:t>
            </a:r>
          </a:p>
          <a:p>
            <a:pPr algn="l"/>
            <a:r>
              <a:rPr lang="en-US" sz="4000" b="1" dirty="0"/>
              <a:t>AND REMIND YOU EVERYDAY</a:t>
            </a:r>
          </a:p>
          <a:p>
            <a:pPr algn="l"/>
            <a:r>
              <a:rPr lang="en-US" sz="4000" b="1" dirty="0"/>
              <a:t>WHAT YOUR DREAM IS</a:t>
            </a:r>
          </a:p>
          <a:p>
            <a:pPr algn="l"/>
            <a:r>
              <a:rPr lang="en-US" sz="4000" b="1" dirty="0"/>
              <a:t>AND WHAT YOU NEED TO MAKE…</a:t>
            </a:r>
            <a:endParaRPr lang="en-US" sz="4000" b="1" u="sng" dirty="0"/>
          </a:p>
          <a:p>
            <a:pPr algn="l"/>
            <a:endParaRPr lang="en-US" sz="4000" b="1" u="sng" dirty="0"/>
          </a:p>
        </p:txBody>
      </p:sp>
      <p:sp>
        <p:nvSpPr>
          <p:cNvPr id="4" name="Subtitle 2"/>
          <p:cNvSpPr txBox="1">
            <a:spLocks/>
          </p:cNvSpPr>
          <p:nvPr/>
        </p:nvSpPr>
        <p:spPr>
          <a:xfrm>
            <a:off x="8355631" y="5450387"/>
            <a:ext cx="3574349" cy="8378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5400" b="1" dirty="0"/>
              <a:t>possible</a:t>
            </a:r>
          </a:p>
        </p:txBody>
      </p:sp>
    </p:spTree>
    <p:extLst>
      <p:ext uri="{BB962C8B-B14F-4D97-AF65-F5344CB8AC3E}">
        <p14:creationId xmlns:p14="http://schemas.microsoft.com/office/powerpoint/2010/main" val="3741261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2128861"/>
            <a:ext cx="10515600" cy="1325563"/>
          </a:xfrm>
        </p:spPr>
        <p:txBody>
          <a:bodyPr/>
          <a:lstStyle/>
          <a:p>
            <a:pPr algn="ctr"/>
            <a:r>
              <a:rPr lang="en-US" b="1" dirty="0">
                <a:solidFill>
                  <a:schemeClr val="bg1"/>
                </a:solidFill>
              </a:rPr>
              <a:t>THANK YOU!</a:t>
            </a:r>
          </a:p>
        </p:txBody>
      </p:sp>
      <p:sp>
        <p:nvSpPr>
          <p:cNvPr id="3" name="Rectangle 2"/>
          <p:cNvSpPr/>
          <p:nvPr/>
        </p:nvSpPr>
        <p:spPr>
          <a:xfrm>
            <a:off x="1790700" y="4235474"/>
            <a:ext cx="8572500" cy="923330"/>
          </a:xfrm>
          <a:prstGeom prst="rect">
            <a:avLst/>
          </a:prstGeom>
        </p:spPr>
        <p:txBody>
          <a:bodyPr wrap="square">
            <a:spAutoFit/>
          </a:bodyPr>
          <a:lstStyle/>
          <a:p>
            <a:pPr algn="ctr"/>
            <a:r>
              <a:rPr lang="en-US" b="1" dirty="0">
                <a:solidFill>
                  <a:schemeClr val="bg1"/>
                </a:solidFill>
                <a:latin typeface="minion-pro"/>
              </a:rPr>
              <a:t>Vision without action is merely a dream. Action without vision just passes the time. Vision with action can change the world.</a:t>
            </a:r>
            <a:br>
              <a:rPr lang="en-US" b="1" dirty="0">
                <a:solidFill>
                  <a:schemeClr val="bg1"/>
                </a:solidFill>
              </a:rPr>
            </a:br>
            <a:r>
              <a:rPr lang="en-US" b="1" dirty="0">
                <a:solidFill>
                  <a:schemeClr val="bg1"/>
                </a:solidFill>
                <a:latin typeface="minion-pro"/>
              </a:rPr>
              <a:t>—Joel A. Barker</a:t>
            </a:r>
            <a:endParaRPr lang="en-US" b="1" dirty="0">
              <a:solidFill>
                <a:schemeClr val="bg1"/>
              </a:solidFill>
            </a:endParaRPr>
          </a:p>
        </p:txBody>
      </p:sp>
      <p:pic>
        <p:nvPicPr>
          <p:cNvPr id="5" name="Picture 4" descr="A black background with white text&#10;&#10;Description automatically generated">
            <a:extLst>
              <a:ext uri="{FF2B5EF4-FFF2-40B4-BE49-F238E27FC236}">
                <a16:creationId xmlns:a16="http://schemas.microsoft.com/office/drawing/2014/main" id="{826026FD-E516-DEC5-51EC-A2FE4055DA4F}"/>
              </a:ext>
            </a:extLst>
          </p:cNvPr>
          <p:cNvPicPr>
            <a:picLocks noChangeAspect="1"/>
          </p:cNvPicPr>
          <p:nvPr/>
        </p:nvPicPr>
        <p:blipFill>
          <a:blip r:embed="rId3">
            <a:extLst>
              <a:ext uri="{28A0092B-C50C-407E-A947-70E740481C1C}">
                <a14:useLocalDpi xmlns:a14="http://schemas.microsoft.com/office/drawing/2010/main" val="0"/>
              </a:ext>
            </a:extLst>
          </a:blip>
          <a:srcRect l="22855" t="40293" r="22337" b="40294"/>
          <a:stretch/>
        </p:blipFill>
        <p:spPr>
          <a:xfrm>
            <a:off x="6980590" y="-376960"/>
            <a:ext cx="5316187" cy="1331376"/>
          </a:xfrm>
          <a:prstGeom prst="rect">
            <a:avLst/>
          </a:prstGeom>
        </p:spPr>
      </p:pic>
    </p:spTree>
    <p:extLst>
      <p:ext uri="{BB962C8B-B14F-4D97-AF65-F5344CB8AC3E}">
        <p14:creationId xmlns:p14="http://schemas.microsoft.com/office/powerpoint/2010/main" val="26754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6F409-D3FA-C452-8D39-DE596AB97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76359-C635-24AD-41D7-AC976452B5BC}"/>
              </a:ext>
            </a:extLst>
          </p:cNvPr>
          <p:cNvSpPr>
            <a:spLocks noGrp="1"/>
          </p:cNvSpPr>
          <p:nvPr>
            <p:ph type="ctrTitle"/>
          </p:nvPr>
        </p:nvSpPr>
        <p:spPr>
          <a:xfrm>
            <a:off x="625186" y="2763312"/>
            <a:ext cx="5316187" cy="1331376"/>
          </a:xfrm>
        </p:spPr>
        <p:txBody>
          <a:bodyPr/>
          <a:lstStyle/>
          <a:p>
            <a:pPr algn="l"/>
            <a:r>
              <a:rPr lang="en-US" dirty="0"/>
              <a:t>i </a:t>
            </a:r>
            <a:r>
              <a:rPr lang="en-US" dirty="0">
                <a:latin typeface="Brush Script MT" panose="03060802040406070304" pitchFamily="66" charset="0"/>
              </a:rPr>
              <a:t>Make</a:t>
            </a:r>
            <a:r>
              <a:rPr lang="en-US" dirty="0"/>
              <a:t> Possible!</a:t>
            </a:r>
          </a:p>
        </p:txBody>
      </p:sp>
    </p:spTree>
    <p:extLst>
      <p:ext uri="{BB962C8B-B14F-4D97-AF65-F5344CB8AC3E}">
        <p14:creationId xmlns:p14="http://schemas.microsoft.com/office/powerpoint/2010/main" val="1382659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itle 1"/>
          <p:cNvSpPr txBox="1">
            <a:spLocks/>
          </p:cNvSpPr>
          <p:nvPr/>
        </p:nvSpPr>
        <p:spPr>
          <a:xfrm>
            <a:off x="679862" y="2478934"/>
            <a:ext cx="478278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dirty="0">
                <a:solidFill>
                  <a:schemeClr val="bg1"/>
                </a:solidFill>
              </a:rPr>
              <a:t>“The truth. It is a beautiful and terrible thing, and must therefore be treated with great caution”</a:t>
            </a:r>
            <a:br>
              <a:rPr lang="en-US" sz="2400" i="1" dirty="0">
                <a:solidFill>
                  <a:schemeClr val="bg1"/>
                </a:solidFill>
              </a:rPr>
            </a:br>
            <a:br>
              <a:rPr lang="en-US" sz="2400" i="1" dirty="0">
                <a:solidFill>
                  <a:schemeClr val="bg1"/>
                </a:solidFill>
              </a:rPr>
            </a:br>
            <a:r>
              <a:rPr lang="en-US" sz="2400" b="1" i="1" dirty="0">
                <a:solidFill>
                  <a:schemeClr val="bg1"/>
                </a:solidFill>
              </a:rPr>
              <a:t>J K Rowling</a:t>
            </a:r>
          </a:p>
        </p:txBody>
      </p:sp>
      <p:sp>
        <p:nvSpPr>
          <p:cNvPr id="6" name="Content Placeholder 5">
            <a:extLst>
              <a:ext uri="{FF2B5EF4-FFF2-40B4-BE49-F238E27FC236}">
                <a16:creationId xmlns:a16="http://schemas.microsoft.com/office/drawing/2014/main" id="{E62B4007-B96D-7735-CABB-E6B110A3CB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4367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225" y="871218"/>
            <a:ext cx="11374497" cy="5613215"/>
          </a:xfrm>
        </p:spPr>
        <p:txBody>
          <a:bodyPr>
            <a:normAutofit/>
          </a:bodyPr>
          <a:lstStyle/>
          <a:p>
            <a:pPr marL="342900" indent="-342900" algn="l">
              <a:buFont typeface="Arial" panose="020B0604020202020204" pitchFamily="34" charset="0"/>
              <a:buChar char="•"/>
            </a:pPr>
            <a:r>
              <a:rPr lang="en-US" dirty="0"/>
              <a:t>Born to a blacksmith in a small village</a:t>
            </a:r>
          </a:p>
          <a:p>
            <a:pPr marL="342900" indent="-342900" algn="l">
              <a:buFont typeface="Arial" panose="020B0604020202020204" pitchFamily="34" charset="0"/>
              <a:buChar char="•"/>
            </a:pPr>
            <a:r>
              <a:rPr lang="en-US" dirty="0"/>
              <a:t>Color Blind</a:t>
            </a:r>
          </a:p>
          <a:p>
            <a:pPr marL="342900" indent="-342900" algn="l">
              <a:buFont typeface="Arial" panose="020B0604020202020204" pitchFamily="34" charset="0"/>
              <a:buChar char="•"/>
            </a:pPr>
            <a:r>
              <a:rPr lang="en-US" dirty="0"/>
              <a:t>Helped his father repair bicycles</a:t>
            </a:r>
          </a:p>
          <a:p>
            <a:pPr marL="342900" indent="-342900" algn="l">
              <a:buFont typeface="Arial" panose="020B0604020202020204" pitchFamily="34" charset="0"/>
              <a:buChar char="•"/>
            </a:pPr>
            <a:r>
              <a:rPr lang="en-US" dirty="0"/>
              <a:t>Forged signatures on his report cards</a:t>
            </a:r>
          </a:p>
          <a:p>
            <a:pPr marL="342900" indent="-342900" algn="l">
              <a:buFont typeface="Arial" panose="020B0604020202020204" pitchFamily="34" charset="0"/>
              <a:buChar char="•"/>
            </a:pPr>
            <a:r>
              <a:rPr lang="en-US" dirty="0"/>
              <a:t>Left home at 15</a:t>
            </a:r>
          </a:p>
          <a:p>
            <a:pPr marL="342900" indent="-342900" algn="l">
              <a:buFont typeface="Arial" panose="020B0604020202020204" pitchFamily="34" charset="0"/>
              <a:buChar char="•"/>
            </a:pPr>
            <a:r>
              <a:rPr lang="en-US" dirty="0"/>
              <a:t>Built a small business for auto parts</a:t>
            </a:r>
          </a:p>
          <a:p>
            <a:pPr marL="342900" indent="-342900" algn="l">
              <a:buFont typeface="Arial" panose="020B0604020202020204" pitchFamily="34" charset="0"/>
              <a:buChar char="•"/>
            </a:pPr>
            <a:r>
              <a:rPr lang="en-US" dirty="0"/>
              <a:t>TOYOTA rejected his auto parts</a:t>
            </a:r>
          </a:p>
          <a:p>
            <a:pPr marL="342900" indent="-342900" algn="l">
              <a:buFont typeface="Arial" panose="020B0604020202020204" pitchFamily="34" charset="0"/>
              <a:buChar char="•"/>
            </a:pPr>
            <a:r>
              <a:rPr lang="en-US" dirty="0"/>
              <a:t>Earthquake took away his business</a:t>
            </a:r>
          </a:p>
          <a:p>
            <a:pPr marL="342900" indent="-342900" algn="l">
              <a:buFont typeface="Arial" panose="020B0604020202020204" pitchFamily="34" charset="0"/>
              <a:buChar char="•"/>
            </a:pPr>
            <a:r>
              <a:rPr lang="en-US" dirty="0"/>
              <a:t>Started a new company at 43</a:t>
            </a:r>
          </a:p>
          <a:p>
            <a:pPr marL="342900" indent="-342900" algn="l">
              <a:buFont typeface="Arial" panose="020B0604020202020204" pitchFamily="34" charset="0"/>
              <a:buChar char="•"/>
            </a:pPr>
            <a:r>
              <a:rPr lang="en-US" dirty="0">
                <a:solidFill>
                  <a:schemeClr val="accent1">
                    <a:lumMod val="75000"/>
                  </a:schemeClr>
                </a:solidFill>
              </a:rPr>
              <a:t>7</a:t>
            </a:r>
            <a:r>
              <a:rPr lang="en-US" baseline="30000" dirty="0">
                <a:solidFill>
                  <a:schemeClr val="accent1">
                    <a:lumMod val="75000"/>
                  </a:schemeClr>
                </a:solidFill>
              </a:rPr>
              <a:t>th</a:t>
            </a:r>
            <a:r>
              <a:rPr lang="en-US" dirty="0">
                <a:solidFill>
                  <a:schemeClr val="accent1">
                    <a:lumMod val="75000"/>
                  </a:schemeClr>
                </a:solidFill>
              </a:rPr>
              <a:t> largest automobile manufacturer in the world</a:t>
            </a:r>
          </a:p>
          <a:p>
            <a:pPr marL="342900" indent="-342900" algn="l">
              <a:buFont typeface="Arial" panose="020B0604020202020204" pitchFamily="34" charset="0"/>
              <a:buChar char="•"/>
            </a:pPr>
            <a:r>
              <a:rPr lang="en-US" dirty="0">
                <a:solidFill>
                  <a:schemeClr val="accent1">
                    <a:lumMod val="75000"/>
                  </a:schemeClr>
                </a:solidFill>
              </a:rPr>
              <a:t>4 million+ cars produced in factories located across 16 countries</a:t>
            </a:r>
          </a:p>
          <a:p>
            <a:pPr marL="342900" indent="-342900" algn="l">
              <a:buFont typeface="Arial" panose="020B0604020202020204" pitchFamily="34" charset="0"/>
              <a:buChar char="•"/>
            </a:pPr>
            <a:r>
              <a:rPr lang="en-US" dirty="0">
                <a:solidFill>
                  <a:schemeClr val="accent1">
                    <a:lumMod val="75000"/>
                  </a:schemeClr>
                </a:solidFill>
              </a:rPr>
              <a:t>Automobiles, Motorcycles, garden equipment's, Robotics, Jet aircraft, Jet engines etc.</a:t>
            </a:r>
          </a:p>
          <a:p>
            <a:pPr marL="342900" indent="-342900" algn="l">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35537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extBox 4"/>
          <p:cNvSpPr txBox="1"/>
          <p:nvPr/>
        </p:nvSpPr>
        <p:spPr>
          <a:xfrm>
            <a:off x="225631" y="5759532"/>
            <a:ext cx="4275117" cy="851297"/>
          </a:xfrm>
          <a:prstGeom prst="roundRect">
            <a:avLst/>
          </a:prstGeom>
          <a:solidFill>
            <a:schemeClr val="accent1">
              <a:lumMod val="7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err="1">
                <a:ln w="0"/>
                <a:solidFill>
                  <a:schemeClr val="bg1"/>
                </a:solidFill>
                <a:effectLst>
                  <a:outerShdw blurRad="38100" dist="19050" dir="2700000" algn="tl" rotWithShape="0">
                    <a:schemeClr val="dk1">
                      <a:alpha val="40000"/>
                    </a:schemeClr>
                  </a:outerShdw>
                </a:effectLst>
              </a:rPr>
              <a:t>Soichiro</a:t>
            </a:r>
            <a:r>
              <a:rPr lang="en-US" sz="2400" b="1" dirty="0">
                <a:ln w="0"/>
                <a:solidFill>
                  <a:schemeClr val="bg1"/>
                </a:solidFill>
                <a:effectLst>
                  <a:outerShdw blurRad="38100" dist="19050" dir="2700000" algn="tl" rotWithShape="0">
                    <a:schemeClr val="dk1">
                      <a:alpha val="40000"/>
                    </a:schemeClr>
                  </a:outerShdw>
                </a:effectLst>
              </a:rPr>
              <a:t> Honda</a:t>
            </a:r>
          </a:p>
          <a:p>
            <a:pPr algn="ctr"/>
            <a:r>
              <a:rPr lang="en-US" sz="2000" dirty="0">
                <a:ln w="0"/>
                <a:solidFill>
                  <a:schemeClr val="bg1"/>
                </a:solidFill>
                <a:effectLst>
                  <a:outerShdw blurRad="38100" dist="19050" dir="2700000" algn="tl" rotWithShape="0">
                    <a:schemeClr val="dk1">
                      <a:alpha val="40000"/>
                    </a:schemeClr>
                  </a:outerShdw>
                </a:effectLst>
              </a:rPr>
              <a:t>Founder : Honda Motor Company, LTD</a:t>
            </a:r>
          </a:p>
        </p:txBody>
      </p:sp>
      <p:sp>
        <p:nvSpPr>
          <p:cNvPr id="6" name="Content Placeholder 5">
            <a:extLst>
              <a:ext uri="{FF2B5EF4-FFF2-40B4-BE49-F238E27FC236}">
                <a16:creationId xmlns:a16="http://schemas.microsoft.com/office/drawing/2014/main" id="{86E323C2-EC97-951D-9A40-C61EC0EEB7F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4808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70668" y="768887"/>
            <a:ext cx="4782787" cy="1325563"/>
          </a:xfrm>
        </p:spPr>
        <p:txBody>
          <a:bodyPr>
            <a:noAutofit/>
          </a:bodyPr>
          <a:lstStyle/>
          <a:p>
            <a:pPr algn="ctr"/>
            <a:r>
              <a:rPr lang="en-US" sz="2400" i="1" dirty="0"/>
              <a:t>“Success represents the </a:t>
            </a:r>
            <a:r>
              <a:rPr lang="en-US" sz="2400" b="1" i="1" dirty="0"/>
              <a:t>1% of your work which results from the 99% that is called failure</a:t>
            </a:r>
            <a:r>
              <a:rPr lang="en-US" sz="2400" i="1" dirty="0"/>
              <a:t>.”</a:t>
            </a:r>
            <a:br>
              <a:rPr lang="en-US" sz="2400" i="1" dirty="0"/>
            </a:br>
            <a:br>
              <a:rPr lang="en-US" sz="2400" i="1" dirty="0"/>
            </a:br>
            <a:r>
              <a:rPr lang="en-US" sz="2400" b="1" i="1" dirty="0" err="1"/>
              <a:t>Soichiro</a:t>
            </a:r>
            <a:r>
              <a:rPr lang="en-US" sz="2400" b="1" i="1" dirty="0"/>
              <a:t> Honda</a:t>
            </a:r>
          </a:p>
        </p:txBody>
      </p:sp>
      <p:sp>
        <p:nvSpPr>
          <p:cNvPr id="5" name="Content Placeholder 4">
            <a:extLst>
              <a:ext uri="{FF2B5EF4-FFF2-40B4-BE49-F238E27FC236}">
                <a16:creationId xmlns:a16="http://schemas.microsoft.com/office/drawing/2014/main" id="{BE16092E-58B1-D19A-FE86-DC8AD500A7B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50312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4956</TotalTime>
  <Words>3329</Words>
  <Application>Microsoft Office PowerPoint</Application>
  <PresentationFormat>Widescreen</PresentationFormat>
  <Paragraphs>252</Paragraphs>
  <Slides>57</Slides>
  <Notes>34</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Aptos</vt:lpstr>
      <vt:lpstr>Arial</vt:lpstr>
      <vt:lpstr>Brush Script MT</vt:lpstr>
      <vt:lpstr>Calibri</vt:lpstr>
      <vt:lpstr>Calibri Light</vt:lpstr>
      <vt:lpstr>Calibri Light (Headings)</vt:lpstr>
      <vt:lpstr>minion-pro</vt:lpstr>
      <vt:lpstr>Symbol</vt:lpstr>
      <vt:lpstr>Wingdings</vt:lpstr>
      <vt:lpstr>Office Theme</vt:lpstr>
      <vt:lpstr>i Make Possible!</vt:lpstr>
      <vt:lpstr>GLOBAL IMPOSIBILITIES </vt:lpstr>
      <vt:lpstr>THEY made it imPOSSIBLE!</vt:lpstr>
      <vt:lpstr>PowerPoint Presentation</vt:lpstr>
      <vt:lpstr>PowerPoint Presentation</vt:lpstr>
      <vt:lpstr>PowerPoint Presentation</vt:lpstr>
      <vt:lpstr>PowerPoint Presentation</vt:lpstr>
      <vt:lpstr>PowerPoint Presentation</vt:lpstr>
      <vt:lpstr>“Success represents the 1% of your work which results from the 99% that is called failure.”  Soichiro Honda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future belongs to those who can imagine it, design it, and execute it. It isn't something you await, but rather create.”  HH Sheikh Mohammed bin Rashid Al-Maktoum</vt:lpstr>
      <vt:lpstr>PowerPoint Presentation</vt:lpstr>
      <vt:lpstr>THE IMPOSSIBLE CHALLENGE</vt:lpstr>
      <vt:lpstr>The Impossible Challenge</vt:lpstr>
      <vt:lpstr>PowerPoint Presentation</vt:lpstr>
      <vt:lpstr>9 Steps to Making the  Impossible            Possible</vt:lpstr>
      <vt:lpstr>VISION</vt:lpstr>
      <vt:lpstr>FAITH/BELIEF</vt:lpstr>
      <vt:lpstr>FAIL FORWARD</vt:lpstr>
      <vt:lpstr>Handle Fear</vt:lpstr>
      <vt:lpstr>Get Rid of Negative People</vt:lpstr>
      <vt:lpstr>Invest in Yourself</vt:lpstr>
      <vt:lpstr>NEVER QUIT!</vt:lpstr>
      <vt:lpstr>It’s Not Over…</vt:lpstr>
      <vt:lpstr>CELEBRATE</vt:lpstr>
      <vt:lpstr>PowerPoint Presentation</vt:lpstr>
      <vt:lpstr>MOTIVATION</vt:lpstr>
      <vt:lpstr>PowerPoint Presentation</vt:lpstr>
      <vt:lpstr>PowerPoint Presentation</vt:lpstr>
      <vt:lpstr>PowerPoint Presentation</vt:lpstr>
      <vt:lpstr>PowerPoint Presentation</vt:lpstr>
      <vt:lpstr>THANK YOU!</vt:lpstr>
      <vt:lpstr>i Make Possible!</vt:lpstr>
    </vt:vector>
  </TitlesOfParts>
  <Company>Al Futtaim Group of Companies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Make Possible!</dc:title>
  <dc:creator>Fatma Alsagaf</dc:creator>
  <cp:lastModifiedBy>Fatma Alsagaf</cp:lastModifiedBy>
  <cp:revision>51</cp:revision>
  <dcterms:created xsi:type="dcterms:W3CDTF">2021-09-21T07:59:50Z</dcterms:created>
  <dcterms:modified xsi:type="dcterms:W3CDTF">2025-11-19T16:38:42Z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4733f5-806e-453c-a6b2-8a6e2550356b_Enabled">
    <vt:lpwstr>true</vt:lpwstr>
  </property>
  <property fmtid="{D5CDD505-2E9C-101B-9397-08002B2CF9AE}" pid="3" name="MSIP_Label_ec4733f5-806e-453c-a6b2-8a6e2550356b_SetDate">
    <vt:lpwstr>2025-11-19T16:38:09Z</vt:lpwstr>
  </property>
  <property fmtid="{D5CDD505-2E9C-101B-9397-08002B2CF9AE}" pid="4" name="MSIP_Label_ec4733f5-806e-453c-a6b2-8a6e2550356b_Method">
    <vt:lpwstr>Standard</vt:lpwstr>
  </property>
  <property fmtid="{D5CDD505-2E9C-101B-9397-08002B2CF9AE}" pid="5" name="MSIP_Label_ec4733f5-806e-453c-a6b2-8a6e2550356b_Name">
    <vt:lpwstr>Internal Use</vt:lpwstr>
  </property>
  <property fmtid="{D5CDD505-2E9C-101B-9397-08002B2CF9AE}" pid="6" name="MSIP_Label_ec4733f5-806e-453c-a6b2-8a6e2550356b_SiteId">
    <vt:lpwstr>79ddd250-40e1-4d41-ba0f-c9e9849725cb</vt:lpwstr>
  </property>
  <property fmtid="{D5CDD505-2E9C-101B-9397-08002B2CF9AE}" pid="7" name="MSIP_Label_ec4733f5-806e-453c-a6b2-8a6e2550356b_ActionId">
    <vt:lpwstr>455d07df-267c-4bc5-94c4-93ad0b2f5620</vt:lpwstr>
  </property>
  <property fmtid="{D5CDD505-2E9C-101B-9397-08002B2CF9AE}" pid="8" name="MSIP_Label_ec4733f5-806e-453c-a6b2-8a6e2550356b_ContentBits">
    <vt:lpwstr>2</vt:lpwstr>
  </property>
  <property fmtid="{D5CDD505-2E9C-101B-9397-08002B2CF9AE}" pid="9" name="MSIP_Label_ec4733f5-806e-453c-a6b2-8a6e2550356b_Tag">
    <vt:lpwstr>10, 3, 0, 1</vt:lpwstr>
  </property>
  <property fmtid="{D5CDD505-2E9C-101B-9397-08002B2CF9AE}" pid="10" name="ClassificationContentMarkingFooterLocations">
    <vt:lpwstr>Office Theme:8</vt:lpwstr>
  </property>
  <property fmtid="{D5CDD505-2E9C-101B-9397-08002B2CF9AE}" pid="11" name="ClassificationContentMarkingFooterText">
    <vt:lpwstr>Internal Use: Al-Futtaim Group</vt:lpwstr>
  </property>
</Properties>
</file>